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8"/>
  </p:notesMasterIdLst>
  <p:handoutMasterIdLst>
    <p:handoutMasterId r:id="rId19"/>
  </p:handoutMasterIdLst>
  <p:sldIdLst>
    <p:sldId id="275" r:id="rId2"/>
    <p:sldId id="274" r:id="rId3"/>
    <p:sldId id="323" r:id="rId4"/>
    <p:sldId id="328" r:id="rId5"/>
    <p:sldId id="330" r:id="rId6"/>
    <p:sldId id="333" r:id="rId7"/>
    <p:sldId id="334" r:id="rId8"/>
    <p:sldId id="335" r:id="rId9"/>
    <p:sldId id="336" r:id="rId10"/>
    <p:sldId id="337" r:id="rId11"/>
    <p:sldId id="339" r:id="rId12"/>
    <p:sldId id="267" r:id="rId13"/>
    <p:sldId id="338" r:id="rId14"/>
    <p:sldId id="341" r:id="rId15"/>
    <p:sldId id="34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7DC77A"/>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12/9/2019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summary of Cambodia and relevant</a:t>
            </a:r>
            <a:r>
              <a:rPr lang="en-US" baseline="0" dirty="0"/>
              <a:t> stats</a:t>
            </a:r>
          </a:p>
          <a:p>
            <a:endParaRPr lang="en-GB" baseline="0" dirty="0"/>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 Cambodia, there are now more babies being delivered by health professionals and more women choosing to deliver at a health facility than ever before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significant decline in the maternal mortality ratio has been reported, from 472 deaths per 100,000 live births in 2005, to 170 deaths per 100,000 live births in 2014 (not shown here)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however demographic and health data show a much slower decrease in the rate of neonatal mortality, which now accounts for half of all deaths in children under-five (explain graphs)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links between water, sanitation and hygiene interventions and improved maternal and newborn health outcomes have been well established.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They are multiple and occur not only during the continuum of care from pregnancy to delivery, and the postpartum period, but also throughout the life of the mother and her child. Within health care facilities, access to safe WASH is particularly important in the prevention and control of infections that can lead to maternal and newborn deaths.</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Make sure you talk about quality of care and why WASH in HCF is important??</a:t>
            </a:r>
          </a:p>
          <a:p>
            <a:endParaRPr lang="en-US" dirty="0"/>
          </a:p>
        </p:txBody>
      </p:sp>
      <p:sp>
        <p:nvSpPr>
          <p:cNvPr id="4" name="Slide Number Placeholder 3"/>
          <p:cNvSpPr>
            <a:spLocks noGrp="1"/>
          </p:cNvSpPr>
          <p:nvPr>
            <p:ph type="sldNum" sz="quarter" idx="10"/>
          </p:nvPr>
        </p:nvSpPr>
        <p:spPr/>
        <p:txBody>
          <a:bodyPr/>
          <a:lstStyle/>
          <a:p>
            <a:fld id="{BB14AE6D-33E3-3749-B76C-980BC3FA8F0C}" type="slidenum">
              <a:rPr lang="en-US" smtClean="0"/>
              <a:t>3</a:t>
            </a:fld>
            <a:endParaRPr lang="en-US"/>
          </a:p>
        </p:txBody>
      </p:sp>
    </p:spTree>
    <p:extLst>
      <p:ext uri="{BB962C8B-B14F-4D97-AF65-F5344CB8AC3E}">
        <p14:creationId xmlns:p14="http://schemas.microsoft.com/office/powerpoint/2010/main" val="162256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-Findings suggest there is much room for improvement, especially in the areas of hand hygiene and health care waste management </a:t>
            </a:r>
          </a:p>
          <a:p>
            <a:endParaRPr lang="en-US" dirty="0"/>
          </a:p>
        </p:txBody>
      </p:sp>
      <p:sp>
        <p:nvSpPr>
          <p:cNvPr id="4" name="Slide Number Placeholder 3"/>
          <p:cNvSpPr>
            <a:spLocks noGrp="1"/>
          </p:cNvSpPr>
          <p:nvPr>
            <p:ph type="sldNum" sz="quarter" idx="10"/>
          </p:nvPr>
        </p:nvSpPr>
        <p:spPr/>
        <p:txBody>
          <a:bodyPr/>
          <a:lstStyle/>
          <a:p>
            <a:fld id="{91C79FEE-FFB2-6845-9DFE-57FD2CBDEE96}" type="slidenum">
              <a:rPr lang="en-US" smtClean="0"/>
              <a:t>4</a:t>
            </a:fld>
            <a:endParaRPr lang="en-US"/>
          </a:p>
        </p:txBody>
      </p:sp>
    </p:spTree>
    <p:extLst>
      <p:ext uri="{BB962C8B-B14F-4D97-AF65-F5344CB8AC3E}">
        <p14:creationId xmlns:p14="http://schemas.microsoft.com/office/powerpoint/2010/main" val="275972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-Findings suggest there is much room for improvement, especially in the areas of hand hygiene and health care waste management </a:t>
            </a:r>
          </a:p>
          <a:p>
            <a:endParaRPr lang="en-US" dirty="0"/>
          </a:p>
        </p:txBody>
      </p:sp>
      <p:sp>
        <p:nvSpPr>
          <p:cNvPr id="4" name="Slide Number Placeholder 3"/>
          <p:cNvSpPr>
            <a:spLocks noGrp="1"/>
          </p:cNvSpPr>
          <p:nvPr>
            <p:ph type="sldNum" sz="quarter" idx="10"/>
          </p:nvPr>
        </p:nvSpPr>
        <p:spPr/>
        <p:txBody>
          <a:bodyPr/>
          <a:lstStyle/>
          <a:p>
            <a:fld id="{91C79FEE-FFB2-6845-9DFE-57FD2CBDEE96}" type="slidenum">
              <a:rPr lang="en-US" smtClean="0"/>
              <a:t>5</a:t>
            </a:fld>
            <a:endParaRPr lang="en-US"/>
          </a:p>
        </p:txBody>
      </p:sp>
    </p:spTree>
    <p:extLst>
      <p:ext uri="{BB962C8B-B14F-4D97-AF65-F5344CB8AC3E}">
        <p14:creationId xmlns:p14="http://schemas.microsoft.com/office/powerpoint/2010/main" val="179698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D4D5D-FBBC-4E95-B7F7-DA09A90984EF}" type="slidenum">
              <a:rPr lang="en-US" smtClean="0"/>
              <a:t>13</a:t>
            </a:fld>
            <a:endParaRPr lang="en-US"/>
          </a:p>
        </p:txBody>
      </p:sp>
    </p:spTree>
    <p:extLst>
      <p:ext uri="{BB962C8B-B14F-4D97-AF65-F5344CB8AC3E}">
        <p14:creationId xmlns:p14="http://schemas.microsoft.com/office/powerpoint/2010/main" val="36129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D4D5D-FBBC-4E95-B7F7-DA09A90984EF}" type="slidenum">
              <a:rPr lang="en-US" smtClean="0"/>
              <a:t>14</a:t>
            </a:fld>
            <a:endParaRPr lang="en-US"/>
          </a:p>
        </p:txBody>
      </p:sp>
    </p:spTree>
    <p:extLst>
      <p:ext uri="{BB962C8B-B14F-4D97-AF65-F5344CB8AC3E}">
        <p14:creationId xmlns:p14="http://schemas.microsoft.com/office/powerpoint/2010/main" val="417233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D4D5D-FBBC-4E95-B7F7-DA09A90984EF}" type="slidenum">
              <a:rPr lang="en-US" smtClean="0"/>
              <a:t>15</a:t>
            </a:fld>
            <a:endParaRPr lang="en-US"/>
          </a:p>
        </p:txBody>
      </p:sp>
    </p:spTree>
    <p:extLst>
      <p:ext uri="{BB962C8B-B14F-4D97-AF65-F5344CB8AC3E}">
        <p14:creationId xmlns:p14="http://schemas.microsoft.com/office/powerpoint/2010/main" val="26643357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391992" y="750753"/>
            <a:ext cx="1812968" cy="2049964"/>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0" y="0"/>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473" y="5488122"/>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lang="en-US" sz="4000" b="1" kern="1200" dirty="0">
                <a:solidFill>
                  <a:srgbClr val="002060"/>
                </a:solidFill>
                <a:latin typeface="Cambria" panose="02040503050406030204" pitchFamily="18" charset="0"/>
                <a:ea typeface="Cambria" panose="02040503050406030204" pitchFamily="18" charset="0"/>
                <a:cs typeface="+mj-cs"/>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solidFill>
                  <a:srgbClr val="3870BF"/>
                </a:solidFill>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233053" y="88933"/>
            <a:ext cx="11751129" cy="323165"/>
          </a:xfrm>
          <a:prstGeom prst="rect">
            <a:avLst/>
          </a:prstGeom>
          <a:noFill/>
        </p:spPr>
        <p:txBody>
          <a:bodyPr wrap="square" rtlCol="0">
            <a:spAutoFit/>
          </a:bodyPr>
          <a:lstStyle/>
          <a:p>
            <a:pPr algn="ctr"/>
            <a:r>
              <a:rPr lang="ne-NP" sz="1500" b="0" dirty="0">
                <a:solidFill>
                  <a:srgbClr val="3AAA35"/>
                </a:solidFill>
                <a:effectLst/>
                <a:latin typeface="Mangal" panose="02040503050203030202" pitchFamily="18" charset="0"/>
                <a:ea typeface="Times New Roman" panose="02020603050405020304" pitchFamily="18" charset="0"/>
              </a:rPr>
              <a:t>एकीकृत स्वास्थ्यजन्य फोहोरमैला व्यवस्थापन तथा स्वास्थ्य संस्थामा खानेपानी, सरसफाई तथा स्वच्छता सम्बन्धि प्रथम राष्ट्रिय कार्यशाला गोष्ठी</a:t>
            </a:r>
            <a:endParaRPr lang="en-US" sz="1500" b="0" dirty="0">
              <a:solidFill>
                <a:srgbClr val="3AAA35"/>
              </a:solidFill>
            </a:endParaRP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28437" y="4701285"/>
            <a:ext cx="7653793" cy="795690"/>
          </a:xfrm>
        </p:spPr>
        <p:txBody>
          <a:bodyPr>
            <a:noAutofit/>
          </a:bodyPr>
          <a:lstStyle>
            <a:lvl1pPr marL="0" indent="0" algn="l">
              <a:buNone/>
              <a:defRPr sz="1400">
                <a:solidFill>
                  <a:srgbClr val="3870BF"/>
                </a:solidFill>
              </a:defRPr>
            </a:lvl1pPr>
          </a:lstStyle>
          <a:p>
            <a:pPr lvl="0"/>
            <a:r>
              <a:rPr lang="en-US" dirty="0"/>
              <a:t>Click to insert: speaker name</a:t>
            </a:r>
          </a:p>
          <a:p>
            <a:pPr lvl="0"/>
            <a:r>
              <a:rPr lang="en-US" dirty="0"/>
              <a:t>Speaker organization</a:t>
            </a:r>
          </a:p>
        </p:txBody>
      </p:sp>
      <p:sp>
        <p:nvSpPr>
          <p:cNvPr id="21" name="Rectangle 20">
            <a:extLst>
              <a:ext uri="{FF2B5EF4-FFF2-40B4-BE49-F238E27FC236}">
                <a16:creationId xmlns:a16="http://schemas.microsoft.com/office/drawing/2014/main" id="{756260B8-2212-40D9-BC97-9E8018FF8FC0}"/>
              </a:ext>
            </a:extLst>
          </p:cNvPr>
          <p:cNvSpPr/>
          <p:nvPr userDrawn="1"/>
        </p:nvSpPr>
        <p:spPr>
          <a:xfrm>
            <a:off x="2559754" y="849213"/>
            <a:ext cx="5908963" cy="400110"/>
          </a:xfrm>
          <a:prstGeom prst="rect">
            <a:avLst/>
          </a:prstGeom>
        </p:spPr>
        <p:txBody>
          <a:bodyPr wrap="square">
            <a:spAutoFit/>
          </a:bodyPr>
          <a:lstStyle/>
          <a:p>
            <a:pPr algn="ctr"/>
            <a:r>
              <a:rPr lang="ne-NP" sz="2000" b="1" dirty="0">
                <a:solidFill>
                  <a:srgbClr val="3AAA35"/>
                </a:solidFill>
                <a:effectLst/>
                <a:latin typeface="Times New Roman" panose="02020603050405020304" pitchFamily="18" charset="0"/>
                <a:ea typeface="Calibri" panose="020F0502020204030204" pitchFamily="34" charset="0"/>
                <a:cs typeface="+mn-cs"/>
              </a:rPr>
              <a:t>“स्वस्थ नेपालका लागि सँग सँगै” </a:t>
            </a:r>
            <a:endParaRPr lang="en-US" sz="2400" dirty="0">
              <a:solidFill>
                <a:srgbClr val="3AAA35"/>
              </a:solidFill>
            </a:endParaRPr>
          </a:p>
        </p:txBody>
      </p:sp>
      <p:sp>
        <p:nvSpPr>
          <p:cNvPr id="23" name="TextBox 22">
            <a:extLst>
              <a:ext uri="{FF2B5EF4-FFF2-40B4-BE49-F238E27FC236}">
                <a16:creationId xmlns:a16="http://schemas.microsoft.com/office/drawing/2014/main" id="{FBBF86F3-3DB5-4BD0-BEF3-F52B5BC7975F}"/>
              </a:ext>
            </a:extLst>
          </p:cNvPr>
          <p:cNvSpPr txBox="1"/>
          <p:nvPr userDrawn="1"/>
        </p:nvSpPr>
        <p:spPr>
          <a:xfrm>
            <a:off x="1196889" y="416860"/>
            <a:ext cx="10723793" cy="307777"/>
          </a:xfrm>
          <a:prstGeom prst="rect">
            <a:avLst/>
          </a:prstGeom>
          <a:noFill/>
        </p:spPr>
        <p:txBody>
          <a:bodyPr wrap="square" rtlCol="0">
            <a:spAutoFit/>
          </a:bodyPr>
          <a:lstStyle/>
          <a:p>
            <a:pPr algn="ctr"/>
            <a:r>
              <a:rPr lang="en-US" sz="1400" b="0" dirty="0">
                <a:solidFill>
                  <a:srgbClr val="3870BF"/>
                </a:solidFill>
              </a:rPr>
              <a:t>First National Workshop on Integrated Healthcare Waste Management (IHCWM) and Water Sanitation &amp; Hygiene (WASH) in Healthcare Facilities</a:t>
            </a:r>
          </a:p>
        </p:txBody>
      </p:sp>
      <p:sp>
        <p:nvSpPr>
          <p:cNvPr id="24" name="Footer Placeholder 4">
            <a:extLst>
              <a:ext uri="{FF2B5EF4-FFF2-40B4-BE49-F238E27FC236}">
                <a16:creationId xmlns:a16="http://schemas.microsoft.com/office/drawing/2014/main" id="{85BA7C13-E06C-4257-A2CA-E02C98510032}"/>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25" name="Date Placeholder 3">
            <a:extLst>
              <a:ext uri="{FF2B5EF4-FFF2-40B4-BE49-F238E27FC236}">
                <a16:creationId xmlns:a16="http://schemas.microsoft.com/office/drawing/2014/main" id="{57E8C13A-2C6E-4187-9E55-E6DF37446DE8}"/>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26" name="Slide Number Placeholder 5">
            <a:extLst>
              <a:ext uri="{FF2B5EF4-FFF2-40B4-BE49-F238E27FC236}">
                <a16:creationId xmlns:a16="http://schemas.microsoft.com/office/drawing/2014/main" id="{FE735B81-4CAB-474F-9A02-AC1BDB47939B}"/>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
        <p:nvSpPr>
          <p:cNvPr id="4" name="TextBox 3">
            <a:extLst>
              <a:ext uri="{FF2B5EF4-FFF2-40B4-BE49-F238E27FC236}">
                <a16:creationId xmlns:a16="http://schemas.microsoft.com/office/drawing/2014/main" id="{6E405ABF-B46E-4622-BC4F-9FE81638FD83}"/>
              </a:ext>
            </a:extLst>
          </p:cNvPr>
          <p:cNvSpPr txBox="1"/>
          <p:nvPr userDrawn="1"/>
        </p:nvSpPr>
        <p:spPr>
          <a:xfrm>
            <a:off x="507248" y="6210788"/>
            <a:ext cx="1408049" cy="145562"/>
          </a:xfrm>
          <a:prstGeom prst="rect">
            <a:avLst/>
          </a:prstGeom>
        </p:spPr>
        <p:txBody>
          <a:bodyPr vert="horz" wrap="square" lIns="91440" tIns="45720" rIns="91440" bIns="45720" rtlCol="0">
            <a:noAutofit/>
          </a:bodyPr>
          <a:lstStyle/>
          <a:p>
            <a:pPr algn="l"/>
            <a:r>
              <a:rPr lang="en-US" sz="600" b="1" dirty="0">
                <a:solidFill>
                  <a:srgbClr val="FF0000"/>
                </a:solidFill>
              </a:rPr>
              <a:t>Ministry of Health and Population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grpSp>
        <p:nvGrpSpPr>
          <p:cNvPr id="17" name="Group 16">
            <a:extLst>
              <a:ext uri="{FF2B5EF4-FFF2-40B4-BE49-F238E27FC236}">
                <a16:creationId xmlns:a16="http://schemas.microsoft.com/office/drawing/2014/main" id="{1CFA5891-C244-46A2-B30D-0723BD945396}"/>
              </a:ext>
            </a:extLst>
          </p:cNvPr>
          <p:cNvGrpSpPr/>
          <p:nvPr userDrawn="1"/>
        </p:nvGrpSpPr>
        <p:grpSpPr>
          <a:xfrm>
            <a:off x="10469462" y="6474551"/>
            <a:ext cx="884338" cy="365125"/>
            <a:chOff x="18105" y="-5683"/>
            <a:chExt cx="12173895" cy="5026349"/>
          </a:xfrm>
        </p:grpSpPr>
        <p:sp>
          <p:nvSpPr>
            <p:cNvPr id="18" name="Freeform: Shape 17">
              <a:extLst>
                <a:ext uri="{FF2B5EF4-FFF2-40B4-BE49-F238E27FC236}">
                  <a16:creationId xmlns:a16="http://schemas.microsoft.com/office/drawing/2014/main" id="{9F8CC201-AD3D-4D41-AECF-4E92C5175BBF}"/>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E7E0332-5F27-49B9-907D-DB42C4B29E8D}"/>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10B7728-25F1-4C43-97A0-68A68BADE6E0}"/>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1" name="Date Placeholder 3">
            <a:extLst>
              <a:ext uri="{FF2B5EF4-FFF2-40B4-BE49-F238E27FC236}">
                <a16:creationId xmlns:a16="http://schemas.microsoft.com/office/drawing/2014/main" id="{42EC6050-F29D-44D6-AF77-53AF030877C6}"/>
              </a:ext>
            </a:extLst>
          </p:cNvPr>
          <p:cNvSpPr>
            <a:spLocks noGrp="1"/>
          </p:cNvSpPr>
          <p:nvPr>
            <p:ph type="dt" sz="half" idx="10"/>
          </p:nvPr>
        </p:nvSpPr>
        <p:spPr>
          <a:xfrm>
            <a:off x="838200" y="6554062"/>
            <a:ext cx="1197334" cy="365125"/>
          </a:xfrm>
          <a:prstGeom prst="rect">
            <a:avLst/>
          </a:prstGeom>
        </p:spPr>
        <p:txBody>
          <a:bodyPr/>
          <a:lstStyle/>
          <a:p>
            <a:r>
              <a:rPr lang="en-US"/>
              <a:t>12/11/2019</a:t>
            </a:r>
          </a:p>
        </p:txBody>
      </p:sp>
      <p:sp>
        <p:nvSpPr>
          <p:cNvPr id="22" name="Footer Placeholder 4">
            <a:extLst>
              <a:ext uri="{FF2B5EF4-FFF2-40B4-BE49-F238E27FC236}">
                <a16:creationId xmlns:a16="http://schemas.microsoft.com/office/drawing/2014/main" id="{7500D8ED-68EA-4FED-8C16-7E32569B5981}"/>
              </a:ext>
            </a:extLst>
          </p:cNvPr>
          <p:cNvSpPr>
            <a:spLocks noGrp="1"/>
          </p:cNvSpPr>
          <p:nvPr>
            <p:ph type="ftr" sz="quarter" idx="11"/>
          </p:nvPr>
        </p:nvSpPr>
        <p:spPr>
          <a:xfrm>
            <a:off x="2165405" y="6554062"/>
            <a:ext cx="7861190" cy="365125"/>
          </a:xfrm>
          <a:prstGeom prst="rect">
            <a:avLst/>
          </a:prstGeom>
        </p:spPr>
        <p:txBody>
          <a:bodyPr/>
          <a:lstStyle>
            <a:lvl1pPr>
              <a:defRPr/>
            </a:lvl1pPr>
          </a:lstStyle>
          <a:p>
            <a:r>
              <a:rPr lang="en-US"/>
              <a:t>User-Friendly Water, Sanitation and Hygiene in Health Care Facilities - Dr. Lim Khankryka</a:t>
            </a:r>
            <a:endParaRPr lang="en-US" dirty="0"/>
          </a:p>
        </p:txBody>
      </p:sp>
      <p:sp>
        <p:nvSpPr>
          <p:cNvPr id="23" name="Slide Number Placeholder 5">
            <a:extLst>
              <a:ext uri="{FF2B5EF4-FFF2-40B4-BE49-F238E27FC236}">
                <a16:creationId xmlns:a16="http://schemas.microsoft.com/office/drawing/2014/main" id="{ED7EA148-53B2-45F6-B65E-55E10506555A}"/>
              </a:ext>
            </a:extLst>
          </p:cNvPr>
          <p:cNvSpPr>
            <a:spLocks noGrp="1"/>
          </p:cNvSpPr>
          <p:nvPr>
            <p:ph type="sldNum" sz="quarter" idx="12"/>
          </p:nvPr>
        </p:nvSpPr>
        <p:spPr>
          <a:xfrm>
            <a:off x="10328744" y="6554062"/>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24034996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grpSp>
        <p:nvGrpSpPr>
          <p:cNvPr id="16" name="Group 15">
            <a:extLst>
              <a:ext uri="{FF2B5EF4-FFF2-40B4-BE49-F238E27FC236}">
                <a16:creationId xmlns:a16="http://schemas.microsoft.com/office/drawing/2014/main" id="{3B674391-02C3-4EB2-8583-BC339EC63EFB}"/>
              </a:ext>
            </a:extLst>
          </p:cNvPr>
          <p:cNvGrpSpPr/>
          <p:nvPr userDrawn="1"/>
        </p:nvGrpSpPr>
        <p:grpSpPr>
          <a:xfrm>
            <a:off x="10469462" y="6474551"/>
            <a:ext cx="884338" cy="365125"/>
            <a:chOff x="18105" y="-5683"/>
            <a:chExt cx="12173895" cy="5026349"/>
          </a:xfrm>
        </p:grpSpPr>
        <p:sp>
          <p:nvSpPr>
            <p:cNvPr id="17" name="Freeform: Shape 16">
              <a:extLst>
                <a:ext uri="{FF2B5EF4-FFF2-40B4-BE49-F238E27FC236}">
                  <a16:creationId xmlns:a16="http://schemas.microsoft.com/office/drawing/2014/main" id="{F210088C-FEA4-4445-A778-BA82711163F8}"/>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D49BD00-8AA2-4862-B134-E2A4C7F81B3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EB23F0A-9226-4690-922E-75844C9AA746}"/>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0" name="Date Placeholder 3">
            <a:extLst>
              <a:ext uri="{FF2B5EF4-FFF2-40B4-BE49-F238E27FC236}">
                <a16:creationId xmlns:a16="http://schemas.microsoft.com/office/drawing/2014/main" id="{527FDC96-7268-4A1B-89D9-8AE4CA0A4069}"/>
              </a:ext>
            </a:extLst>
          </p:cNvPr>
          <p:cNvSpPr>
            <a:spLocks noGrp="1"/>
          </p:cNvSpPr>
          <p:nvPr>
            <p:ph type="dt" sz="half" idx="10"/>
          </p:nvPr>
        </p:nvSpPr>
        <p:spPr>
          <a:xfrm>
            <a:off x="838200" y="6554062"/>
            <a:ext cx="1197334" cy="365125"/>
          </a:xfrm>
          <a:prstGeom prst="rect">
            <a:avLst/>
          </a:prstGeom>
        </p:spPr>
        <p:txBody>
          <a:bodyPr/>
          <a:lstStyle/>
          <a:p>
            <a:r>
              <a:rPr lang="en-US"/>
              <a:t>12/11/2019</a:t>
            </a:r>
          </a:p>
        </p:txBody>
      </p:sp>
      <p:sp>
        <p:nvSpPr>
          <p:cNvPr id="21" name="Footer Placeholder 4">
            <a:extLst>
              <a:ext uri="{FF2B5EF4-FFF2-40B4-BE49-F238E27FC236}">
                <a16:creationId xmlns:a16="http://schemas.microsoft.com/office/drawing/2014/main" id="{01651D03-D4CA-4DEB-838B-4BC9D41FC640}"/>
              </a:ext>
            </a:extLst>
          </p:cNvPr>
          <p:cNvSpPr>
            <a:spLocks noGrp="1"/>
          </p:cNvSpPr>
          <p:nvPr>
            <p:ph type="ftr" sz="quarter" idx="11"/>
          </p:nvPr>
        </p:nvSpPr>
        <p:spPr>
          <a:xfrm>
            <a:off x="2165405" y="6554062"/>
            <a:ext cx="7861190" cy="365125"/>
          </a:xfrm>
          <a:prstGeom prst="rect">
            <a:avLst/>
          </a:prstGeom>
        </p:spPr>
        <p:txBody>
          <a:bodyPr/>
          <a:lstStyle>
            <a:lvl1pPr>
              <a:defRPr/>
            </a:lvl1pPr>
          </a:lstStyle>
          <a:p>
            <a:r>
              <a:rPr lang="en-US"/>
              <a:t>User-Friendly Water, Sanitation and Hygiene in Health Care Facilities - Dr. Lim Khankryka</a:t>
            </a:r>
            <a:endParaRPr lang="en-US" dirty="0"/>
          </a:p>
        </p:txBody>
      </p:sp>
      <p:sp>
        <p:nvSpPr>
          <p:cNvPr id="22" name="Slide Number Placeholder 5">
            <a:extLst>
              <a:ext uri="{FF2B5EF4-FFF2-40B4-BE49-F238E27FC236}">
                <a16:creationId xmlns:a16="http://schemas.microsoft.com/office/drawing/2014/main" id="{2B9A56AF-2C1A-428A-9FBB-4D88C755CA64}"/>
              </a:ext>
            </a:extLst>
          </p:cNvPr>
          <p:cNvSpPr>
            <a:spLocks noGrp="1"/>
          </p:cNvSpPr>
          <p:nvPr>
            <p:ph type="sldNum" sz="quarter" idx="12"/>
          </p:nvPr>
        </p:nvSpPr>
        <p:spPr>
          <a:xfrm>
            <a:off x="10328744" y="6554062"/>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3687554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CFD3-B894-4DAE-B970-277AE514EDED}"/>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E92F74-2F63-486B-B16D-0C4B40495F42}"/>
              </a:ext>
            </a:extLst>
          </p:cNvPr>
          <p:cNvSpPr>
            <a:spLocks noGrp="1"/>
          </p:cNvSpPr>
          <p:nvPr>
            <p:ph type="dt" sz="half" idx="10"/>
          </p:nvPr>
        </p:nvSpPr>
        <p:spPr/>
        <p:txBody>
          <a:bodyPr/>
          <a:lstStyle/>
          <a:p>
            <a:r>
              <a:rPr lang="en-US"/>
              <a:t>12/10/2019</a:t>
            </a:r>
            <a:endParaRPr lang="en-US" dirty="0"/>
          </a:p>
        </p:txBody>
      </p:sp>
      <p:sp>
        <p:nvSpPr>
          <p:cNvPr id="4" name="Footer Placeholder 3">
            <a:extLst>
              <a:ext uri="{FF2B5EF4-FFF2-40B4-BE49-F238E27FC236}">
                <a16:creationId xmlns:a16="http://schemas.microsoft.com/office/drawing/2014/main" id="{818C2460-8604-4CE9-9156-6092B9D01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323A1E-B9DF-4428-BC94-7E5FBE875CB0}"/>
              </a:ext>
            </a:extLst>
          </p:cNvPr>
          <p:cNvSpPr>
            <a:spLocks noGrp="1"/>
          </p:cNvSpPr>
          <p:nvPr>
            <p:ph type="sldNum" sz="quarter" idx="12"/>
          </p:nvPr>
        </p:nvSpPr>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6380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rgbClr val="002060"/>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solidFill>
                  <a:srgbClr val="002060"/>
                </a:solidFill>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lvl1pPr>
              <a:defRPr>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231B64B-F470-4366-9C03-25CC0885B1DF}"/>
              </a:ext>
            </a:extLst>
          </p:cNvPr>
          <p:cNvSpPr>
            <a:spLocks noGrp="1"/>
          </p:cNvSpPr>
          <p:nvPr>
            <p:ph type="subTitle" idx="1"/>
          </p:nvPr>
        </p:nvSpPr>
        <p:spPr>
          <a:xfrm>
            <a:off x="838200" y="3841878"/>
            <a:ext cx="10515600" cy="732761"/>
          </a:xfrm>
        </p:spPr>
        <p:txBody>
          <a:bodyPr/>
          <a:lstStyle/>
          <a:p>
            <a:r>
              <a:rPr lang="en-US" dirty="0">
                <a:latin typeface="Arial" panose="020B0604020202020204" pitchFamily="34" charset="0"/>
                <a:cs typeface="Arial" panose="020B0604020202020204" pitchFamily="34" charset="0"/>
              </a:rPr>
              <a:t> Participatory Tool Development</a:t>
            </a:r>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Presented by: Dr. Lim </a:t>
            </a:r>
            <a:r>
              <a:rPr lang="en-US" dirty="0" err="1">
                <a:latin typeface="Arial" panose="020B0604020202020204" pitchFamily="34" charset="0"/>
                <a:cs typeface="Arial" panose="020B0604020202020204" pitchFamily="34" charset="0"/>
              </a:rPr>
              <a:t>Khankryka</a:t>
            </a:r>
            <a:r>
              <a:rPr lang="en-US" dirty="0">
                <a:latin typeface="Arial" panose="020B0604020202020204" pitchFamily="34" charset="0"/>
                <a:cs typeface="Arial" panose="020B0604020202020204" pitchFamily="34" charset="0"/>
              </a:rPr>
              <a:t>, Ministry of Health, Cambodia </a:t>
            </a:r>
          </a:p>
          <a:p>
            <a:r>
              <a:rPr lang="en-US" dirty="0">
                <a:latin typeface="Arial" panose="020B0604020202020204" pitchFamily="34" charset="0"/>
                <a:cs typeface="Arial" panose="020B0604020202020204" pitchFamily="34" charset="0"/>
              </a:rPr>
              <a:t>Nepal, 11 December 2019</a:t>
            </a:r>
          </a:p>
        </p:txBody>
      </p:sp>
      <p:sp>
        <p:nvSpPr>
          <p:cNvPr id="3" name="Title 2">
            <a:extLst>
              <a:ext uri="{FF2B5EF4-FFF2-40B4-BE49-F238E27FC236}">
                <a16:creationId xmlns:a16="http://schemas.microsoft.com/office/drawing/2014/main" id="{3F145E03-DD5F-FF41-9492-AEC284493E53}"/>
              </a:ext>
            </a:extLst>
          </p:cNvPr>
          <p:cNvSpPr>
            <a:spLocks noGrp="1"/>
          </p:cNvSpPr>
          <p:nvPr>
            <p:ph type="ctrTitle"/>
          </p:nvPr>
        </p:nvSpPr>
        <p:spPr>
          <a:xfrm>
            <a:off x="838200" y="2746531"/>
            <a:ext cx="10515600" cy="868362"/>
          </a:xfrm>
        </p:spPr>
        <p:txBody>
          <a:bodyPr>
            <a:noAutofit/>
          </a:bodyPr>
          <a:lstStyle/>
          <a:p>
            <a:r>
              <a:rPr lang="en-US" sz="2400" dirty="0">
                <a:latin typeface="Arial" panose="020B0604020202020204" pitchFamily="34" charset="0"/>
                <a:cs typeface="Arial" panose="020B0604020202020204" pitchFamily="34" charset="0"/>
              </a:rPr>
              <a:t>User-Friendly Water, Sanitation and Hygiene in Health Care Facilities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(WASH in HCFs)</a:t>
            </a:r>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76B8D2-F292-E142-8E5A-81059B2DAF3D}"/>
              </a:ext>
            </a:extLst>
          </p:cNvPr>
          <p:cNvSpPr>
            <a:spLocks noGrp="1"/>
          </p:cNvSpPr>
          <p:nvPr>
            <p:ph type="sldNum" sz="quarter" idx="12"/>
          </p:nvPr>
        </p:nvSpPr>
        <p:spPr>
          <a:xfrm>
            <a:off x="10328744" y="6544240"/>
            <a:ext cx="1025056" cy="365125"/>
          </a:xfrm>
        </p:spPr>
        <p:txBody>
          <a:bodyPr/>
          <a:lstStyle/>
          <a:p>
            <a:fld id="{19D45C30-91B6-4D37-B3EC-98C0C4E45E7F}" type="slidenum">
              <a:rPr lang="en-US" smtClean="0"/>
              <a:t>10</a:t>
            </a:fld>
            <a:endParaRPr lang="en-US" dirty="0"/>
          </a:p>
        </p:txBody>
      </p:sp>
      <p:sp>
        <p:nvSpPr>
          <p:cNvPr id="7" name="Title 1">
            <a:extLst>
              <a:ext uri="{FF2B5EF4-FFF2-40B4-BE49-F238E27FC236}">
                <a16:creationId xmlns:a16="http://schemas.microsoft.com/office/drawing/2014/main" id="{60188C16-F36A-7D46-98BD-B327F4FC6CC9}"/>
              </a:ext>
            </a:extLst>
          </p:cNvPr>
          <p:cNvSpPr txBox="1">
            <a:spLocks/>
          </p:cNvSpPr>
          <p:nvPr/>
        </p:nvSpPr>
        <p:spPr>
          <a:xfrm>
            <a:off x="1064304" y="417554"/>
            <a:ext cx="8960060" cy="515623"/>
          </a:xfrm>
          <a:prstGeom prst="rect">
            <a:avLst/>
          </a:prstGeom>
          <a:ln w="12700">
            <a:miter lim="400000"/>
          </a:ln>
        </p:spPr>
        <p:txBody>
          <a:bodyPr vert="horz" lIns="45719" tIns="45720" rIns="45719"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000" b="1" dirty="0">
                <a:solidFill>
                  <a:srgbClr val="0070C0"/>
                </a:solidFill>
                <a:latin typeface="+mn-lt"/>
              </a:rPr>
              <a:t>Users’ Experiences</a:t>
            </a:r>
          </a:p>
        </p:txBody>
      </p:sp>
      <p:sp>
        <p:nvSpPr>
          <p:cNvPr id="8" name="Content Placeholder 2">
            <a:extLst>
              <a:ext uri="{FF2B5EF4-FFF2-40B4-BE49-F238E27FC236}">
                <a16:creationId xmlns:a16="http://schemas.microsoft.com/office/drawing/2014/main" id="{3E1D71E8-CA84-0445-92CF-4A057770BB82}"/>
              </a:ext>
            </a:extLst>
          </p:cNvPr>
          <p:cNvSpPr txBox="1">
            <a:spLocks/>
          </p:cNvSpPr>
          <p:nvPr/>
        </p:nvSpPr>
        <p:spPr>
          <a:xfrm>
            <a:off x="569629" y="1343050"/>
            <a:ext cx="5935937" cy="51262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mbria" panose="02040503050406030204" pitchFamily="18" charset="0"/>
                <a:ea typeface="Cambria" panose="02040503050406030204" pitchFamily="18"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40079">
              <a:lnSpc>
                <a:spcPct val="150000"/>
              </a:lnSpc>
              <a:spcBef>
                <a:spcPts val="700"/>
              </a:spcBef>
              <a:defRPr sz="1679" i="1"/>
            </a:pPr>
            <a:r>
              <a:rPr lang="en-US" sz="1679" i="1" dirty="0">
                <a:solidFill>
                  <a:schemeClr val="tx1"/>
                </a:solidFill>
                <a:latin typeface="Arial" panose="020B0604020202020204" pitchFamily="34" charset="0"/>
                <a:cs typeface="Arial" panose="020B0604020202020204" pitchFamily="34" charset="0"/>
              </a:rPr>
              <a:t>“One man with disabilities said that, when he needed to use toilet, he needed someone to bring him to the toilet because his wheelchairs did not fit into the narrow door of the toilet.” – People with Disabilities user group</a:t>
            </a:r>
          </a:p>
          <a:p>
            <a:pPr defTabSz="640079">
              <a:lnSpc>
                <a:spcPct val="150000"/>
              </a:lnSpc>
              <a:spcBef>
                <a:spcPts val="700"/>
              </a:spcBef>
              <a:defRPr sz="1679" i="1"/>
            </a:pPr>
            <a:endParaRPr lang="en-US" sz="1679" i="1" dirty="0">
              <a:solidFill>
                <a:schemeClr val="tx1"/>
              </a:solidFill>
              <a:latin typeface="Arial" panose="020B0604020202020204" pitchFamily="34" charset="0"/>
              <a:cs typeface="Arial" panose="020B0604020202020204" pitchFamily="34" charset="0"/>
            </a:endParaRPr>
          </a:p>
          <a:p>
            <a:pPr defTabSz="640079">
              <a:lnSpc>
                <a:spcPct val="150000"/>
              </a:lnSpc>
              <a:spcBef>
                <a:spcPts val="700"/>
              </a:spcBef>
              <a:defRPr sz="1679" i="1"/>
            </a:pPr>
            <a:r>
              <a:rPr lang="en-US" sz="1679" i="1" dirty="0">
                <a:solidFill>
                  <a:schemeClr val="tx1"/>
                </a:solidFill>
                <a:latin typeface="Arial" panose="020B0604020202020204" pitchFamily="34" charset="0"/>
                <a:cs typeface="Arial" panose="020B0604020202020204" pitchFamily="34" charset="0"/>
              </a:rPr>
              <a:t>“Some women said that when they changed pad at their bed, sometimes they felt embarrassed with other women who shared the room, so they used curtains for privacy. Sometimes they felt safe when changing pad in bathroom but sometimes they could not go there by themselves because the bathroom was far and they needed someone to accompany.” – Ante-Natal and Post-Natal user group</a:t>
            </a:r>
          </a:p>
        </p:txBody>
      </p:sp>
      <p:pic>
        <p:nvPicPr>
          <p:cNvPr id="9" name="Picture 3" descr="Picture 3">
            <a:extLst>
              <a:ext uri="{FF2B5EF4-FFF2-40B4-BE49-F238E27FC236}">
                <a16:creationId xmlns:a16="http://schemas.microsoft.com/office/drawing/2014/main" id="{8FDB4C61-4DEC-3A40-A671-2BA16E1AD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2367" y="1343051"/>
            <a:ext cx="3550486" cy="4879080"/>
          </a:xfrm>
          <a:prstGeom prst="rect">
            <a:avLst/>
          </a:prstGeom>
          <a:ln w="12700">
            <a:miter lim="400000"/>
          </a:ln>
        </p:spPr>
      </p:pic>
      <p:sp>
        <p:nvSpPr>
          <p:cNvPr id="10" name="TextBox 9">
            <a:extLst>
              <a:ext uri="{FF2B5EF4-FFF2-40B4-BE49-F238E27FC236}">
                <a16:creationId xmlns:a16="http://schemas.microsoft.com/office/drawing/2014/main" id="{53F9A89E-F41E-6841-9421-779237659AFF}"/>
              </a:ext>
            </a:extLst>
          </p:cNvPr>
          <p:cNvSpPr txBox="1"/>
          <p:nvPr/>
        </p:nvSpPr>
        <p:spPr>
          <a:xfrm>
            <a:off x="7442367" y="6011056"/>
            <a:ext cx="1896505" cy="211074"/>
          </a:xfrm>
          <a:prstGeom prst="rect">
            <a:avLst/>
          </a:prstGeom>
        </p:spPr>
        <p:txBody>
          <a:bodyPr vert="horz" wrap="square" lIns="91440" tIns="45720" rIns="91440" bIns="45720" rtlCol="0">
            <a:normAutofit fontScale="47500" lnSpcReduction="20000"/>
          </a:bodyPr>
          <a:lstStyle/>
          <a:p>
            <a:pPr algn="l"/>
            <a:r>
              <a:rPr lang="en-US" dirty="0">
                <a:solidFill>
                  <a:schemeClr val="bg1"/>
                </a:solidFill>
              </a:rPr>
              <a:t>Rain Water Cambodia</a:t>
            </a:r>
          </a:p>
        </p:txBody>
      </p:sp>
      <p:sp>
        <p:nvSpPr>
          <p:cNvPr id="2" name="Footer Placeholder 1">
            <a:extLst>
              <a:ext uri="{FF2B5EF4-FFF2-40B4-BE49-F238E27FC236}">
                <a16:creationId xmlns:a16="http://schemas.microsoft.com/office/drawing/2014/main" id="{559A67A5-07F4-4374-96D2-EA9164F11C21}"/>
              </a:ext>
            </a:extLst>
          </p:cNvPr>
          <p:cNvSpPr>
            <a:spLocks noGrp="1"/>
          </p:cNvSpPr>
          <p:nvPr>
            <p:ph type="ftr" sz="quarter" idx="11"/>
          </p:nvPr>
        </p:nvSpPr>
        <p:spPr>
          <a:xfrm>
            <a:off x="2165405" y="6544240"/>
            <a:ext cx="7861190" cy="365125"/>
          </a:xfrm>
        </p:spPr>
        <p:txBody>
          <a:bodyPr/>
          <a:lstStyle/>
          <a:p>
            <a:r>
              <a:rPr lang="en-US" dirty="0"/>
              <a:t>User-Friendly Water, Sanitation and Hygiene in Health Care Facilities - Dr. Lim </a:t>
            </a:r>
            <a:r>
              <a:rPr lang="en-US" dirty="0" err="1"/>
              <a:t>Khankryka</a:t>
            </a:r>
            <a:endParaRPr lang="en-US" dirty="0"/>
          </a:p>
        </p:txBody>
      </p:sp>
      <p:sp>
        <p:nvSpPr>
          <p:cNvPr id="3" name="Date Placeholder 2">
            <a:extLst>
              <a:ext uri="{FF2B5EF4-FFF2-40B4-BE49-F238E27FC236}">
                <a16:creationId xmlns:a16="http://schemas.microsoft.com/office/drawing/2014/main" id="{655BF58E-8F51-4DD5-BBCB-E01546794FC0}"/>
              </a:ext>
            </a:extLst>
          </p:cNvPr>
          <p:cNvSpPr>
            <a:spLocks noGrp="1"/>
          </p:cNvSpPr>
          <p:nvPr>
            <p:ph type="dt" sz="half" idx="10"/>
          </p:nvPr>
        </p:nvSpPr>
        <p:spPr>
          <a:xfrm>
            <a:off x="838200" y="6356350"/>
            <a:ext cx="1197334" cy="365125"/>
          </a:xfrm>
        </p:spPr>
        <p:txBody>
          <a:bodyPr/>
          <a:lstStyle/>
          <a:p>
            <a:r>
              <a:rPr lang="en-US"/>
              <a:t>12/11/2019</a:t>
            </a:r>
          </a:p>
        </p:txBody>
      </p:sp>
    </p:spTree>
    <p:extLst>
      <p:ext uri="{BB962C8B-B14F-4D97-AF65-F5344CB8AC3E}">
        <p14:creationId xmlns:p14="http://schemas.microsoft.com/office/powerpoint/2010/main" val="350086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BC8414-2752-C848-9AAB-C72ECA91BDD0}"/>
              </a:ext>
            </a:extLst>
          </p:cNvPr>
          <p:cNvSpPr>
            <a:spLocks noGrp="1"/>
          </p:cNvSpPr>
          <p:nvPr>
            <p:ph idx="1"/>
          </p:nvPr>
        </p:nvSpPr>
        <p:spPr>
          <a:xfrm>
            <a:off x="838200" y="1825625"/>
            <a:ext cx="10515600" cy="3780696"/>
          </a:xfrm>
        </p:spPr>
        <p:txBody>
          <a:bodyPr/>
          <a:lstStyle/>
          <a:p>
            <a:pPr>
              <a:lnSpc>
                <a:spcPct val="150000"/>
              </a:lnSpc>
            </a:pPr>
            <a:r>
              <a:rPr lang="en-US" dirty="0">
                <a:latin typeface="Arial" panose="020B0604020202020204" pitchFamily="34" charset="0"/>
                <a:cs typeface="Arial" panose="020B0604020202020204" pitchFamily="34" charset="0"/>
              </a:rPr>
              <a:t>Section 1: Bathing </a:t>
            </a:r>
          </a:p>
          <a:p>
            <a:pPr>
              <a:lnSpc>
                <a:spcPct val="150000"/>
              </a:lnSpc>
            </a:pPr>
            <a:r>
              <a:rPr lang="en-US" dirty="0">
                <a:latin typeface="Arial" panose="020B0604020202020204" pitchFamily="34" charset="0"/>
                <a:cs typeface="Arial" panose="020B0604020202020204" pitchFamily="34" charset="0"/>
              </a:rPr>
              <a:t>Section 2: Sanitation</a:t>
            </a:r>
          </a:p>
          <a:p>
            <a:pPr>
              <a:lnSpc>
                <a:spcPct val="150000"/>
              </a:lnSpc>
            </a:pPr>
            <a:r>
              <a:rPr lang="en-US" dirty="0">
                <a:latin typeface="Arial" panose="020B0604020202020204" pitchFamily="34" charset="0"/>
                <a:cs typeface="Arial" panose="020B0604020202020204" pitchFamily="34" charset="0"/>
              </a:rPr>
              <a:t>Section 3: Products and Equipment</a:t>
            </a:r>
          </a:p>
          <a:p>
            <a:pPr>
              <a:lnSpc>
                <a:spcPct val="150000"/>
              </a:lnSpc>
            </a:pPr>
            <a:r>
              <a:rPr lang="en-US" dirty="0">
                <a:latin typeface="Arial" panose="020B0604020202020204" pitchFamily="34" charset="0"/>
                <a:cs typeface="Arial" panose="020B0604020202020204" pitchFamily="34" charset="0"/>
              </a:rPr>
              <a:t>Section 4: Handwashing and Drinking water </a:t>
            </a:r>
          </a:p>
          <a:p>
            <a:pPr>
              <a:lnSpc>
                <a:spcPct val="150000"/>
              </a:lnSpc>
            </a:pPr>
            <a:r>
              <a:rPr lang="en-US" dirty="0">
                <a:latin typeface="Arial" panose="020B0604020202020204" pitchFamily="34" charset="0"/>
                <a:cs typeface="Arial" panose="020B0604020202020204" pitchFamily="34" charset="0"/>
              </a:rPr>
              <a:t>Section 5: Caring for Young Children and Infants </a:t>
            </a:r>
          </a:p>
        </p:txBody>
      </p:sp>
      <p:sp>
        <p:nvSpPr>
          <p:cNvPr id="5" name="Footer Placeholder 4">
            <a:extLst>
              <a:ext uri="{FF2B5EF4-FFF2-40B4-BE49-F238E27FC236}">
                <a16:creationId xmlns:a16="http://schemas.microsoft.com/office/drawing/2014/main" id="{850902A1-48FE-C745-AE3D-E597670E2968}"/>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6" name="Slide Number Placeholder 5">
            <a:extLst>
              <a:ext uri="{FF2B5EF4-FFF2-40B4-BE49-F238E27FC236}">
                <a16:creationId xmlns:a16="http://schemas.microsoft.com/office/drawing/2014/main" id="{44E0B73D-F5A2-E94D-9161-1A22556A405A}"/>
              </a:ext>
            </a:extLst>
          </p:cNvPr>
          <p:cNvSpPr>
            <a:spLocks noGrp="1"/>
          </p:cNvSpPr>
          <p:nvPr>
            <p:ph type="sldNum" sz="quarter" idx="12"/>
          </p:nvPr>
        </p:nvSpPr>
        <p:spPr/>
        <p:txBody>
          <a:bodyPr/>
          <a:lstStyle/>
          <a:p>
            <a:fld id="{19D45C30-91B6-4D37-B3EC-98C0C4E45E7F}" type="slidenum">
              <a:rPr lang="en-US" smtClean="0"/>
              <a:t>11</a:t>
            </a:fld>
            <a:endParaRPr lang="en-US" dirty="0"/>
          </a:p>
        </p:txBody>
      </p:sp>
      <p:sp>
        <p:nvSpPr>
          <p:cNvPr id="9" name="Title 6">
            <a:extLst>
              <a:ext uri="{FF2B5EF4-FFF2-40B4-BE49-F238E27FC236}">
                <a16:creationId xmlns:a16="http://schemas.microsoft.com/office/drawing/2014/main" id="{92FABE6E-F106-524D-B928-B07CF84697DA}"/>
              </a:ext>
            </a:extLst>
          </p:cNvPr>
          <p:cNvSpPr>
            <a:spLocks noGrp="1"/>
          </p:cNvSpPr>
          <p:nvPr>
            <p:ph type="title"/>
          </p:nvPr>
        </p:nvSpPr>
        <p:spPr>
          <a:ln w="12700">
            <a:miter lim="400000"/>
          </a:ln>
        </p:spPr>
        <p:txBody>
          <a:bodyPr vert="horz" lIns="45719" tIns="45720" rIns="45719" bIns="45720" rtlCol="0" anchor="ctr">
            <a:noAutofit/>
          </a:bodyPr>
          <a:lstStyle/>
          <a:p>
            <a:pPr algn="ctr"/>
            <a:r>
              <a:rPr lang="en-US" sz="4000" b="1" dirty="0">
                <a:solidFill>
                  <a:srgbClr val="0070C0"/>
                </a:solidFill>
                <a:latin typeface="Arial" panose="020B0604020202020204" pitchFamily="34" charset="0"/>
                <a:cs typeface="Arial" panose="020B0604020202020204" pitchFamily="34" charset="0"/>
              </a:rPr>
              <a:t>User-friendly tool elements</a:t>
            </a:r>
          </a:p>
        </p:txBody>
      </p:sp>
      <p:sp>
        <p:nvSpPr>
          <p:cNvPr id="2" name="Date Placeholder 1">
            <a:extLst>
              <a:ext uri="{FF2B5EF4-FFF2-40B4-BE49-F238E27FC236}">
                <a16:creationId xmlns:a16="http://schemas.microsoft.com/office/drawing/2014/main" id="{768EF70C-7660-4920-AED1-FC821C200391}"/>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211545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783AFD-07C3-E544-ABF0-6B9B603A78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9629" r="233"/>
          <a:stretch/>
        </p:blipFill>
        <p:spPr>
          <a:xfrm>
            <a:off x="6376177" y="365125"/>
            <a:ext cx="5359401" cy="6492875"/>
          </a:xfrm>
          <a:prstGeom prst="rect">
            <a:avLst/>
          </a:prstGeom>
          <a:ln>
            <a:noFill/>
          </a:ln>
        </p:spPr>
      </p:pic>
      <p:sp>
        <p:nvSpPr>
          <p:cNvPr id="2" name="Title 1">
            <a:extLst>
              <a:ext uri="{FF2B5EF4-FFF2-40B4-BE49-F238E27FC236}">
                <a16:creationId xmlns:a16="http://schemas.microsoft.com/office/drawing/2014/main" id="{62CB8B55-6466-9A46-B9A5-295DC6F7035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A0815CB7-4FF7-B645-84EF-B3E7BAFDF2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622" y="1027906"/>
            <a:ext cx="6310333" cy="4764505"/>
          </a:xfrm>
          <a:prstGeom prst="rect">
            <a:avLst/>
          </a:prstGeom>
        </p:spPr>
      </p:pic>
      <p:sp>
        <p:nvSpPr>
          <p:cNvPr id="9" name="TextBox 8">
            <a:extLst>
              <a:ext uri="{FF2B5EF4-FFF2-40B4-BE49-F238E27FC236}">
                <a16:creationId xmlns:a16="http://schemas.microsoft.com/office/drawing/2014/main" id="{8687FC32-2F66-154E-B383-9BE7BE4D44D2}"/>
              </a:ext>
            </a:extLst>
          </p:cNvPr>
          <p:cNvSpPr txBox="1"/>
          <p:nvPr/>
        </p:nvSpPr>
        <p:spPr>
          <a:xfrm>
            <a:off x="447623" y="5471409"/>
            <a:ext cx="2325557" cy="321002"/>
          </a:xfrm>
          <a:prstGeom prst="rect">
            <a:avLst/>
          </a:prstGeom>
        </p:spPr>
        <p:txBody>
          <a:bodyPr vert="horz" wrap="square" lIns="91440" tIns="45720" rIns="91440" bIns="45720" rtlCol="0">
            <a:normAutofit fontScale="92500" lnSpcReduction="20000"/>
          </a:bodyPr>
          <a:lstStyle/>
          <a:p>
            <a:pPr algn="l"/>
            <a:r>
              <a:rPr lang="en-US" dirty="0">
                <a:solidFill>
                  <a:schemeClr val="bg1"/>
                </a:solidFill>
              </a:rPr>
              <a:t>Sun </a:t>
            </a:r>
            <a:r>
              <a:rPr lang="en-US" dirty="0" err="1">
                <a:solidFill>
                  <a:schemeClr val="bg1"/>
                </a:solidFill>
              </a:rPr>
              <a:t>Kimsan</a:t>
            </a:r>
            <a:r>
              <a:rPr lang="en-US" dirty="0">
                <a:solidFill>
                  <a:schemeClr val="bg1"/>
                </a:solidFill>
              </a:rPr>
              <a:t>/WaterAid</a:t>
            </a:r>
          </a:p>
        </p:txBody>
      </p:sp>
      <p:sp>
        <p:nvSpPr>
          <p:cNvPr id="3" name="Slide Number Placeholder 2">
            <a:extLst>
              <a:ext uri="{FF2B5EF4-FFF2-40B4-BE49-F238E27FC236}">
                <a16:creationId xmlns:a16="http://schemas.microsoft.com/office/drawing/2014/main" id="{DCDB18E3-7E8C-4747-AC76-265C264398EB}"/>
              </a:ext>
            </a:extLst>
          </p:cNvPr>
          <p:cNvSpPr>
            <a:spLocks noGrp="1"/>
          </p:cNvSpPr>
          <p:nvPr>
            <p:ph type="sldNum" sz="quarter" idx="12"/>
          </p:nvPr>
        </p:nvSpPr>
        <p:spPr>
          <a:xfrm>
            <a:off x="8610600" y="6516991"/>
            <a:ext cx="2743200" cy="365125"/>
          </a:xfrm>
        </p:spPr>
        <p:txBody>
          <a:bodyPr/>
          <a:lstStyle/>
          <a:p>
            <a:fld id="{86CB4B4D-7CA3-9044-876B-883B54F8677D}" type="slidenum">
              <a:rPr lang="en-US" smtClean="0"/>
              <a:t>12</a:t>
            </a:fld>
            <a:endParaRPr lang="en-US"/>
          </a:p>
        </p:txBody>
      </p:sp>
      <p:sp>
        <p:nvSpPr>
          <p:cNvPr id="4" name="Footer Placeholder 3">
            <a:extLst>
              <a:ext uri="{FF2B5EF4-FFF2-40B4-BE49-F238E27FC236}">
                <a16:creationId xmlns:a16="http://schemas.microsoft.com/office/drawing/2014/main" id="{C103B71A-4389-4C06-BC74-F61CE5F622B9}"/>
              </a:ext>
            </a:extLst>
          </p:cNvPr>
          <p:cNvSpPr>
            <a:spLocks noGrp="1"/>
          </p:cNvSpPr>
          <p:nvPr>
            <p:ph type="ftr" sz="quarter" idx="11"/>
          </p:nvPr>
        </p:nvSpPr>
        <p:spPr>
          <a:xfrm>
            <a:off x="2165405" y="6554062"/>
            <a:ext cx="7861190" cy="365125"/>
          </a:xfrm>
        </p:spPr>
        <p:txBody>
          <a:bodyPr/>
          <a:lstStyle/>
          <a:p>
            <a:r>
              <a:rPr lang="en-US"/>
              <a:t>User-Friendly Water, Sanitation and Hygiene in Health Care Facilities - Dr. Lim Khankryka</a:t>
            </a:r>
            <a:endParaRPr lang="en-US" dirty="0"/>
          </a:p>
        </p:txBody>
      </p:sp>
      <p:sp>
        <p:nvSpPr>
          <p:cNvPr id="5" name="Date Placeholder 4">
            <a:extLst>
              <a:ext uri="{FF2B5EF4-FFF2-40B4-BE49-F238E27FC236}">
                <a16:creationId xmlns:a16="http://schemas.microsoft.com/office/drawing/2014/main" id="{30355A35-1EFD-4C69-9425-1D997F4886B1}"/>
              </a:ext>
            </a:extLst>
          </p:cNvPr>
          <p:cNvSpPr>
            <a:spLocks noGrp="1"/>
          </p:cNvSpPr>
          <p:nvPr>
            <p:ph type="dt" sz="half" idx="10"/>
          </p:nvPr>
        </p:nvSpPr>
        <p:spPr>
          <a:xfrm>
            <a:off x="838200" y="6554062"/>
            <a:ext cx="1197334" cy="365125"/>
          </a:xfrm>
        </p:spPr>
        <p:txBody>
          <a:bodyPr/>
          <a:lstStyle/>
          <a:p>
            <a:r>
              <a:rPr lang="en-US"/>
              <a:t>12/11/2019</a:t>
            </a:r>
          </a:p>
        </p:txBody>
      </p:sp>
    </p:spTree>
    <p:extLst>
      <p:ext uri="{BB962C8B-B14F-4D97-AF65-F5344CB8AC3E}">
        <p14:creationId xmlns:p14="http://schemas.microsoft.com/office/powerpoint/2010/main" val="1094885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8DD758-2795-B348-AFF6-80675CB5782E}"/>
              </a:ext>
            </a:extLst>
          </p:cNvPr>
          <p:cNvSpPr>
            <a:spLocks noGrp="1"/>
          </p:cNvSpPr>
          <p:nvPr>
            <p:ph type="title"/>
          </p:nvPr>
        </p:nvSpPr>
        <p:spPr>
          <a:ln w="12700">
            <a:miter lim="400000"/>
          </a:ln>
        </p:spPr>
        <p:txBody>
          <a:bodyPr vert="horz" lIns="45719" tIns="45720" rIns="45719" bIns="45720" rtlCol="0" anchor="ctr">
            <a:noAutofit/>
          </a:bodyPr>
          <a:lstStyle/>
          <a:p>
            <a:pPr algn="ctr"/>
            <a:r>
              <a:rPr lang="en-US" sz="3600" b="1" dirty="0">
                <a:solidFill>
                  <a:srgbClr val="0070C0"/>
                </a:solidFill>
                <a:latin typeface="Arial" panose="020B0604020202020204" pitchFamily="34" charset="0"/>
                <a:ea typeface="+mj-ea"/>
                <a:cs typeface="Arial" panose="020B0604020202020204" pitchFamily="34" charset="0"/>
              </a:rPr>
              <a:t>Proposed designs of User-friendly WASH</a:t>
            </a:r>
          </a:p>
        </p:txBody>
      </p:sp>
      <p:sp>
        <p:nvSpPr>
          <p:cNvPr id="6" name="Slide Number Placeholder 5">
            <a:extLst>
              <a:ext uri="{FF2B5EF4-FFF2-40B4-BE49-F238E27FC236}">
                <a16:creationId xmlns:a16="http://schemas.microsoft.com/office/drawing/2014/main" id="{7244390B-9324-A140-B9F8-67729B3AE8B6}"/>
              </a:ext>
            </a:extLst>
          </p:cNvPr>
          <p:cNvSpPr>
            <a:spLocks noGrp="1"/>
          </p:cNvSpPr>
          <p:nvPr>
            <p:ph type="sldNum" sz="quarter" idx="12"/>
          </p:nvPr>
        </p:nvSpPr>
        <p:spPr>
          <a:xfrm>
            <a:off x="10328744" y="6531714"/>
            <a:ext cx="1025056" cy="365125"/>
          </a:xfrm>
        </p:spPr>
        <p:txBody>
          <a:bodyPr/>
          <a:lstStyle/>
          <a:p>
            <a:fld id="{19D45C30-91B6-4D37-B3EC-98C0C4E45E7F}" type="slidenum">
              <a:rPr lang="en-US" smtClean="0"/>
              <a:t>13</a:t>
            </a:fld>
            <a:endParaRPr lang="en-US" dirty="0"/>
          </a:p>
        </p:txBody>
      </p:sp>
      <p:pic>
        <p:nvPicPr>
          <p:cNvPr id="10" name="Picture 2">
            <a:extLst>
              <a:ext uri="{FF2B5EF4-FFF2-40B4-BE49-F238E27FC236}">
                <a16:creationId xmlns:a16="http://schemas.microsoft.com/office/drawing/2014/main" id="{EA45899B-151F-4D44-9C7B-C97751D0EB06}"/>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959371" y="2256561"/>
            <a:ext cx="4452078" cy="348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a:extLst>
              <a:ext uri="{FF2B5EF4-FFF2-40B4-BE49-F238E27FC236}">
                <a16:creationId xmlns:a16="http://schemas.microsoft.com/office/drawing/2014/main" id="{4BFA90D4-D640-4748-BA0C-D43CFCBE13F9}"/>
              </a:ext>
            </a:extLst>
          </p:cNvPr>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bwMode="auto">
          <a:xfrm>
            <a:off x="6201649" y="2256560"/>
            <a:ext cx="4582675" cy="348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Footer Placeholder 1">
            <a:extLst>
              <a:ext uri="{FF2B5EF4-FFF2-40B4-BE49-F238E27FC236}">
                <a16:creationId xmlns:a16="http://schemas.microsoft.com/office/drawing/2014/main" id="{E0C5081E-57F4-4DEF-A577-41ABF61D9E2C}"/>
              </a:ext>
            </a:extLst>
          </p:cNvPr>
          <p:cNvSpPr>
            <a:spLocks noGrp="1"/>
          </p:cNvSpPr>
          <p:nvPr>
            <p:ph type="ftr" sz="quarter" idx="11"/>
          </p:nvPr>
        </p:nvSpPr>
        <p:spPr>
          <a:xfrm>
            <a:off x="2271054" y="6569618"/>
            <a:ext cx="7861190" cy="365125"/>
          </a:xfrm>
        </p:spPr>
        <p:txBody>
          <a:bodyPr/>
          <a:lstStyle/>
          <a:p>
            <a:r>
              <a:rPr lang="en-US"/>
              <a:t>User-Friendly Water, Sanitation and Hygiene in Health Care Facilities - Dr. Lim Khankryka</a:t>
            </a:r>
            <a:endParaRPr lang="en-US" dirty="0"/>
          </a:p>
        </p:txBody>
      </p:sp>
      <p:sp>
        <p:nvSpPr>
          <p:cNvPr id="3" name="Date Placeholder 2">
            <a:extLst>
              <a:ext uri="{FF2B5EF4-FFF2-40B4-BE49-F238E27FC236}">
                <a16:creationId xmlns:a16="http://schemas.microsoft.com/office/drawing/2014/main" id="{0035FABD-EDCE-40FE-AE93-02247F06960F}"/>
              </a:ext>
            </a:extLst>
          </p:cNvPr>
          <p:cNvSpPr>
            <a:spLocks noGrp="1"/>
          </p:cNvSpPr>
          <p:nvPr>
            <p:ph type="dt" sz="half" idx="10"/>
          </p:nvPr>
        </p:nvSpPr>
        <p:spPr>
          <a:xfrm>
            <a:off x="838200" y="6356350"/>
            <a:ext cx="1197334" cy="365125"/>
          </a:xfrm>
        </p:spPr>
        <p:txBody>
          <a:bodyPr/>
          <a:lstStyle/>
          <a:p>
            <a:r>
              <a:rPr lang="en-US"/>
              <a:t>12/11/2019</a:t>
            </a:r>
          </a:p>
        </p:txBody>
      </p:sp>
    </p:spTree>
    <p:extLst>
      <p:ext uri="{BB962C8B-B14F-4D97-AF65-F5344CB8AC3E}">
        <p14:creationId xmlns:p14="http://schemas.microsoft.com/office/powerpoint/2010/main" val="325398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BBCD-6459-4A4F-BA69-90651DC6531C}"/>
              </a:ext>
            </a:extLst>
          </p:cNvPr>
          <p:cNvSpPr>
            <a:spLocks noGrp="1"/>
          </p:cNvSpPr>
          <p:nvPr>
            <p:ph type="title"/>
          </p:nvPr>
        </p:nvSpPr>
        <p:spPr>
          <a:xfrm>
            <a:off x="1079292" y="365125"/>
            <a:ext cx="10274508" cy="774127"/>
          </a:xfrm>
          <a:ln w="12700">
            <a:miter lim="400000"/>
          </a:ln>
        </p:spPr>
        <p:txBody>
          <a:bodyPr vert="horz" lIns="45719" tIns="45720" rIns="45719" bIns="45720" rtlCol="0" anchor="ctr">
            <a:noAutofit/>
          </a:bodyPr>
          <a:lstStyle/>
          <a:p>
            <a:pPr algn="ctr"/>
            <a:r>
              <a:rPr lang="en-US" sz="4000" b="1" dirty="0">
                <a:solidFill>
                  <a:srgbClr val="0070C0"/>
                </a:solidFill>
                <a:latin typeface="Arial" panose="020B0604020202020204" pitchFamily="34" charset="0"/>
                <a:ea typeface="+mj-ea"/>
                <a:cs typeface="Arial" panose="020B0604020202020204" pitchFamily="34" charset="0"/>
              </a:rPr>
              <a:t>Learning </a:t>
            </a:r>
          </a:p>
        </p:txBody>
      </p:sp>
      <p:sp>
        <p:nvSpPr>
          <p:cNvPr id="7" name="Slide Number Placeholder 6">
            <a:extLst>
              <a:ext uri="{FF2B5EF4-FFF2-40B4-BE49-F238E27FC236}">
                <a16:creationId xmlns:a16="http://schemas.microsoft.com/office/drawing/2014/main" id="{520B27F2-D510-8E46-9B74-BC461D11CD45}"/>
              </a:ext>
            </a:extLst>
          </p:cNvPr>
          <p:cNvSpPr>
            <a:spLocks noGrp="1"/>
          </p:cNvSpPr>
          <p:nvPr>
            <p:ph type="sldNum" sz="quarter" idx="12"/>
          </p:nvPr>
        </p:nvSpPr>
        <p:spPr>
          <a:xfrm>
            <a:off x="10328744" y="6556766"/>
            <a:ext cx="1025056" cy="365125"/>
          </a:xfrm>
        </p:spPr>
        <p:txBody>
          <a:bodyPr/>
          <a:lstStyle/>
          <a:p>
            <a:fld id="{19D45C30-91B6-4D37-B3EC-98C0C4E45E7F}" type="slidenum">
              <a:rPr lang="en-US" smtClean="0"/>
              <a:t>14</a:t>
            </a:fld>
            <a:endParaRPr lang="en-US" dirty="0"/>
          </a:p>
        </p:txBody>
      </p:sp>
      <p:sp>
        <p:nvSpPr>
          <p:cNvPr id="8" name="Content Placeholder 2">
            <a:extLst>
              <a:ext uri="{FF2B5EF4-FFF2-40B4-BE49-F238E27FC236}">
                <a16:creationId xmlns:a16="http://schemas.microsoft.com/office/drawing/2014/main" id="{D892BB8D-CD94-6445-810A-20939089BE7E}"/>
              </a:ext>
            </a:extLst>
          </p:cNvPr>
          <p:cNvSpPr txBox="1">
            <a:spLocks/>
          </p:cNvSpPr>
          <p:nvPr/>
        </p:nvSpPr>
        <p:spPr>
          <a:xfrm>
            <a:off x="464696" y="1327495"/>
            <a:ext cx="5861153" cy="5393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latin typeface="Arial" panose="020B0604020202020204" pitchFamily="34" charset="0"/>
                <a:cs typeface="Arial" panose="020B0604020202020204" pitchFamily="34" charset="0"/>
              </a:rPr>
              <a:t>Three sectors (WASH, Health and Disability) together</a:t>
            </a:r>
          </a:p>
          <a:p>
            <a:pPr marL="457200" lvl="1" indent="0">
              <a:lnSpc>
                <a:spcPct val="100000"/>
              </a:lnSpc>
              <a:buFont typeface="Arial" panose="020B0604020202020204" pitchFamily="34" charset="0"/>
              <a:buNone/>
            </a:pPr>
            <a:r>
              <a:rPr lang="en-US" sz="1600" i="1" dirty="0">
                <a:latin typeface="Arial" panose="020B0604020202020204" pitchFamily="34" charset="0"/>
                <a:cs typeface="Arial" panose="020B0604020202020204" pitchFamily="34" charset="0"/>
              </a:rPr>
              <a:t>We recognized the need to invest large amounts of time in briefing about this sector-cutting topic</a:t>
            </a:r>
            <a:r>
              <a:rPr lang="en-US" sz="1800" i="1" dirty="0">
                <a:latin typeface="Arial" panose="020B0604020202020204" pitchFamily="34" charset="0"/>
                <a:cs typeface="Arial" panose="020B0604020202020204" pitchFamily="34" charset="0"/>
              </a:rPr>
              <a:t>.</a:t>
            </a:r>
          </a:p>
          <a:p>
            <a:pPr>
              <a:lnSpc>
                <a:spcPct val="100000"/>
              </a:lnSpc>
            </a:pPr>
            <a:r>
              <a:rPr lang="en-US" sz="1800" dirty="0">
                <a:latin typeface="Arial" panose="020B0604020202020204" pitchFamily="34" charset="0"/>
                <a:cs typeface="Arial" panose="020B0604020202020204" pitchFamily="34" charset="0"/>
              </a:rPr>
              <a:t>Adapting the 1/2/3-star rating of WASH FIT into “Accessible WASH in HCF” audit tool</a:t>
            </a:r>
          </a:p>
          <a:p>
            <a:pPr marL="457200" lvl="1" indent="0">
              <a:lnSpc>
                <a:spcPct val="100000"/>
              </a:lnSpc>
              <a:buFont typeface="Arial" panose="020B0604020202020204" pitchFamily="34" charset="0"/>
              <a:buNone/>
            </a:pPr>
            <a:r>
              <a:rPr lang="en-US" sz="1600" i="1" dirty="0">
                <a:latin typeface="Arial" panose="020B0604020202020204" pitchFamily="34" charset="0"/>
                <a:cs typeface="Arial" panose="020B0604020202020204" pitchFamily="34" charset="0"/>
              </a:rPr>
              <a:t>We learned the importance of investing time to build joint understanding of the rating system</a:t>
            </a:r>
            <a:r>
              <a:rPr lang="en-US" sz="1800" i="1" dirty="0">
                <a:latin typeface="Arial" panose="020B0604020202020204" pitchFamily="34" charset="0"/>
                <a:cs typeface="Arial" panose="020B0604020202020204" pitchFamily="34" charset="0"/>
              </a:rPr>
              <a:t>.</a:t>
            </a:r>
          </a:p>
          <a:p>
            <a:pPr>
              <a:lnSpc>
                <a:spcPct val="100000"/>
              </a:lnSpc>
            </a:pPr>
            <a:r>
              <a:rPr lang="en-US" sz="1800" dirty="0">
                <a:latin typeface="Arial" panose="020B0604020202020204" pitchFamily="34" charset="0"/>
                <a:cs typeface="Arial" panose="020B0604020202020204" pitchFamily="34" charset="0"/>
              </a:rPr>
              <a:t>Health sector acquainted with the design for accessibility limited to a ramp and unlocked toilet door.</a:t>
            </a:r>
          </a:p>
          <a:p>
            <a:pPr marL="457200" lvl="1" indent="0">
              <a:lnSpc>
                <a:spcPct val="100000"/>
              </a:lnSpc>
              <a:buFont typeface="Arial" panose="020B0604020202020204" pitchFamily="34" charset="0"/>
              <a:buNone/>
            </a:pPr>
            <a:r>
              <a:rPr lang="en-US" sz="1600" i="1" dirty="0">
                <a:latin typeface="Arial" panose="020B0604020202020204" pitchFamily="34" charset="0"/>
                <a:cs typeface="Arial" panose="020B0604020202020204" pitchFamily="34" charset="0"/>
              </a:rPr>
              <a:t>We saw the value of offering a design for accessible WASH in HCF infrastructure. </a:t>
            </a:r>
          </a:p>
          <a:p>
            <a:pPr marL="457200" lvl="1" indent="0">
              <a:lnSpc>
                <a:spcPct val="100000"/>
              </a:lnSpc>
              <a:buNone/>
            </a:pPr>
            <a:r>
              <a:rPr lang="en-US" sz="1600" i="1" dirty="0">
                <a:latin typeface="Arial" panose="020B0604020202020204" pitchFamily="34" charset="0"/>
                <a:cs typeface="Arial" panose="020B0604020202020204" pitchFamily="34" charset="0"/>
              </a:rPr>
              <a:t>Training on the tool need to have accessibility concept to participants (HCWs, tool user)</a:t>
            </a:r>
          </a:p>
          <a:p>
            <a:pPr marL="457200" lvl="1" indent="0">
              <a:lnSpc>
                <a:spcPct val="100000"/>
              </a:lnSpc>
              <a:buNone/>
            </a:pPr>
            <a:r>
              <a:rPr lang="en-US" sz="1600" i="1" dirty="0">
                <a:latin typeface="Arial" panose="020B0604020202020204" pitchFamily="34" charset="0"/>
                <a:cs typeface="Arial" panose="020B0604020202020204" pitchFamily="34" charset="0"/>
              </a:rPr>
              <a:t>This tool is adapting with primary HC setting not try with hospital </a:t>
            </a:r>
          </a:p>
        </p:txBody>
      </p:sp>
      <p:pic>
        <p:nvPicPr>
          <p:cNvPr id="13" name="Content Placeholder 10">
            <a:extLst>
              <a:ext uri="{FF2B5EF4-FFF2-40B4-BE49-F238E27FC236}">
                <a16:creationId xmlns:a16="http://schemas.microsoft.com/office/drawing/2014/main" id="{FBACAEAB-1471-B143-89E7-D5F51473EAC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1171" r="-2421"/>
          <a:stretch/>
        </p:blipFill>
        <p:spPr>
          <a:xfrm>
            <a:off x="6480213" y="1211442"/>
            <a:ext cx="5406987" cy="4916774"/>
          </a:xfrm>
          <a:prstGeom prst="rect">
            <a:avLst/>
          </a:prstGeom>
        </p:spPr>
      </p:pic>
      <p:sp>
        <p:nvSpPr>
          <p:cNvPr id="14" name="TextBox 13">
            <a:extLst>
              <a:ext uri="{FF2B5EF4-FFF2-40B4-BE49-F238E27FC236}">
                <a16:creationId xmlns:a16="http://schemas.microsoft.com/office/drawing/2014/main" id="{51C87FA1-57E6-5B4B-96D1-1433486821C0}"/>
              </a:ext>
            </a:extLst>
          </p:cNvPr>
          <p:cNvSpPr txBox="1"/>
          <p:nvPr/>
        </p:nvSpPr>
        <p:spPr>
          <a:xfrm>
            <a:off x="6465223" y="5816183"/>
            <a:ext cx="2558856" cy="269823"/>
          </a:xfrm>
          <a:prstGeom prst="rect">
            <a:avLst/>
          </a:prstGeom>
        </p:spPr>
        <p:txBody>
          <a:bodyPr vert="horz" wrap="square" lIns="91440" tIns="45720" rIns="91440" bIns="45720" rtlCol="0">
            <a:normAutofit lnSpcReduction="10000"/>
          </a:bodyPr>
          <a:lstStyle/>
          <a:p>
            <a:pPr algn="l"/>
            <a:r>
              <a:rPr lang="en-US" sz="1200" dirty="0">
                <a:solidFill>
                  <a:schemeClr val="bg1"/>
                </a:solidFill>
              </a:rPr>
              <a:t>WaterAid/ Ret </a:t>
            </a:r>
            <a:r>
              <a:rPr lang="en-US" sz="1200" dirty="0" err="1">
                <a:solidFill>
                  <a:schemeClr val="bg1"/>
                </a:solidFill>
              </a:rPr>
              <a:t>Senghort</a:t>
            </a:r>
            <a:endParaRPr lang="en-US" sz="1200" dirty="0">
              <a:solidFill>
                <a:schemeClr val="bg1"/>
              </a:solidFill>
            </a:endParaRPr>
          </a:p>
        </p:txBody>
      </p:sp>
      <p:sp>
        <p:nvSpPr>
          <p:cNvPr id="3" name="Footer Placeholder 2">
            <a:extLst>
              <a:ext uri="{FF2B5EF4-FFF2-40B4-BE49-F238E27FC236}">
                <a16:creationId xmlns:a16="http://schemas.microsoft.com/office/drawing/2014/main" id="{5C5D1A87-117F-4DAC-A359-9386E61E0BCF}"/>
              </a:ext>
            </a:extLst>
          </p:cNvPr>
          <p:cNvSpPr>
            <a:spLocks noGrp="1"/>
          </p:cNvSpPr>
          <p:nvPr>
            <p:ph type="ftr" sz="quarter" idx="11"/>
          </p:nvPr>
        </p:nvSpPr>
        <p:spPr>
          <a:xfrm>
            <a:off x="2165405" y="6556766"/>
            <a:ext cx="7861190" cy="365125"/>
          </a:xfrm>
        </p:spPr>
        <p:txBody>
          <a:bodyPr/>
          <a:lstStyle/>
          <a:p>
            <a:r>
              <a:rPr lang="en-US"/>
              <a:t>User-Friendly Water, Sanitation and Hygiene in Health Care Facilities - Dr. Lim Khankryka</a:t>
            </a:r>
            <a:endParaRPr lang="en-US" dirty="0"/>
          </a:p>
        </p:txBody>
      </p:sp>
      <p:sp>
        <p:nvSpPr>
          <p:cNvPr id="4" name="Date Placeholder 3">
            <a:extLst>
              <a:ext uri="{FF2B5EF4-FFF2-40B4-BE49-F238E27FC236}">
                <a16:creationId xmlns:a16="http://schemas.microsoft.com/office/drawing/2014/main" id="{074E39B2-B16E-4DBA-BDC5-FDEDD2A6BC28}"/>
              </a:ext>
            </a:extLst>
          </p:cNvPr>
          <p:cNvSpPr>
            <a:spLocks noGrp="1"/>
          </p:cNvSpPr>
          <p:nvPr>
            <p:ph type="dt" sz="half" idx="10"/>
          </p:nvPr>
        </p:nvSpPr>
        <p:spPr>
          <a:xfrm>
            <a:off x="838200" y="6356350"/>
            <a:ext cx="1197334" cy="365125"/>
          </a:xfrm>
        </p:spPr>
        <p:txBody>
          <a:bodyPr/>
          <a:lstStyle/>
          <a:p>
            <a:r>
              <a:rPr lang="en-US"/>
              <a:t>12/11/2019</a:t>
            </a:r>
          </a:p>
        </p:txBody>
      </p:sp>
    </p:spTree>
    <p:extLst>
      <p:ext uri="{BB962C8B-B14F-4D97-AF65-F5344CB8AC3E}">
        <p14:creationId xmlns:p14="http://schemas.microsoft.com/office/powerpoint/2010/main" val="107975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476717-D6E0-5D47-BD43-1E5D7F8E4ED8}"/>
              </a:ext>
            </a:extLst>
          </p:cNvPr>
          <p:cNvSpPr>
            <a:spLocks noGrp="1"/>
          </p:cNvSpPr>
          <p:nvPr>
            <p:ph type="title"/>
          </p:nvPr>
        </p:nvSpPr>
        <p:spPr>
          <a:xfrm>
            <a:off x="1241060" y="272598"/>
            <a:ext cx="10169577" cy="1043950"/>
          </a:xfrm>
        </p:spPr>
        <p:txBody>
          <a:bodyPr/>
          <a:lstStyle/>
          <a:p>
            <a:r>
              <a:rPr lang="en-US" dirty="0">
                <a:latin typeface="Arial" panose="020B0604020202020204" pitchFamily="34" charset="0"/>
                <a:cs typeface="Arial" panose="020B0604020202020204" pitchFamily="34" charset="0"/>
              </a:rPr>
              <a:t>Acknowledgements</a:t>
            </a:r>
          </a:p>
        </p:txBody>
      </p:sp>
      <p:sp>
        <p:nvSpPr>
          <p:cNvPr id="7" name="Slide Number Placeholder 6">
            <a:extLst>
              <a:ext uri="{FF2B5EF4-FFF2-40B4-BE49-F238E27FC236}">
                <a16:creationId xmlns:a16="http://schemas.microsoft.com/office/drawing/2014/main" id="{62AD4263-C49B-D045-8022-ACB816E4E078}"/>
              </a:ext>
            </a:extLst>
          </p:cNvPr>
          <p:cNvSpPr>
            <a:spLocks noGrp="1"/>
          </p:cNvSpPr>
          <p:nvPr>
            <p:ph type="sldNum" sz="quarter" idx="12"/>
          </p:nvPr>
        </p:nvSpPr>
        <p:spPr/>
        <p:txBody>
          <a:bodyPr/>
          <a:lstStyle/>
          <a:p>
            <a:fld id="{19D45C30-91B6-4D37-B3EC-98C0C4E45E7F}" type="slidenum">
              <a:rPr lang="en-US" smtClean="0"/>
              <a:t>15</a:t>
            </a:fld>
            <a:endParaRPr lang="en-US" dirty="0"/>
          </a:p>
        </p:txBody>
      </p:sp>
      <p:pic>
        <p:nvPicPr>
          <p:cNvPr id="10" name="Picture 9">
            <a:extLst>
              <a:ext uri="{FF2B5EF4-FFF2-40B4-BE49-F238E27FC236}">
                <a16:creationId xmlns:a16="http://schemas.microsoft.com/office/drawing/2014/main" id="{E46C2DB3-CAF1-2141-A14B-CAAC4AEE6FF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4872" y="1693496"/>
            <a:ext cx="1740109" cy="1850669"/>
          </a:xfrm>
          <a:prstGeom prst="rect">
            <a:avLst/>
          </a:prstGeom>
          <a:noFill/>
          <a:ln>
            <a:noFill/>
          </a:ln>
        </p:spPr>
      </p:pic>
      <p:pic>
        <p:nvPicPr>
          <p:cNvPr id="11" name="Picture 10">
            <a:extLst>
              <a:ext uri="{FF2B5EF4-FFF2-40B4-BE49-F238E27FC236}">
                <a16:creationId xmlns:a16="http://schemas.microsoft.com/office/drawing/2014/main" id="{213599A4-069D-5F4D-9C0F-2282378A3A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5849" y="1224019"/>
            <a:ext cx="3746395" cy="1394812"/>
          </a:xfrm>
          <a:prstGeom prst="rect">
            <a:avLst/>
          </a:prstGeom>
        </p:spPr>
      </p:pic>
      <p:pic>
        <p:nvPicPr>
          <p:cNvPr id="12" name="Picture 11">
            <a:extLst>
              <a:ext uri="{FF2B5EF4-FFF2-40B4-BE49-F238E27FC236}">
                <a16:creationId xmlns:a16="http://schemas.microsoft.com/office/drawing/2014/main" id="{3E43A098-26D4-D64D-BEF7-78E5CAB0A1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5948" y="3477724"/>
            <a:ext cx="3896296" cy="1839141"/>
          </a:xfrm>
          <a:prstGeom prst="rect">
            <a:avLst/>
          </a:prstGeom>
        </p:spPr>
      </p:pic>
      <p:sp>
        <p:nvSpPr>
          <p:cNvPr id="13" name="TextBox 12">
            <a:extLst>
              <a:ext uri="{FF2B5EF4-FFF2-40B4-BE49-F238E27FC236}">
                <a16:creationId xmlns:a16="http://schemas.microsoft.com/office/drawing/2014/main" id="{0EE32E97-713B-AC47-A220-424ED4C8FE61}"/>
              </a:ext>
            </a:extLst>
          </p:cNvPr>
          <p:cNvSpPr txBox="1"/>
          <p:nvPr/>
        </p:nvSpPr>
        <p:spPr>
          <a:xfrm>
            <a:off x="838200" y="4397294"/>
            <a:ext cx="4738141" cy="1038306"/>
          </a:xfrm>
          <a:prstGeom prst="rect">
            <a:avLst/>
          </a:prstGeom>
        </p:spPr>
        <p:txBody>
          <a:bodyPr vert="horz" wrap="square" lIns="91440" tIns="45720" rIns="91440" bIns="45720" rtlCol="0">
            <a:normAutofit lnSpcReduction="10000"/>
          </a:bodyPr>
          <a:lstStyle/>
          <a:p>
            <a:pPr algn="l">
              <a:lnSpc>
                <a:spcPct val="120000"/>
              </a:lnSpc>
            </a:pPr>
            <a:r>
              <a:rPr lang="en-US" dirty="0">
                <a:latin typeface="Arial" panose="020B0604020202020204" pitchFamily="34" charset="0"/>
                <a:cs typeface="Arial" panose="020B0604020202020204" pitchFamily="34" charset="0"/>
              </a:rPr>
              <a:t>Hospital Service Department, NGOs’ partners, Health Care Providers, Health care users and Disabled People Organizations</a:t>
            </a:r>
          </a:p>
        </p:txBody>
      </p:sp>
      <p:sp>
        <p:nvSpPr>
          <p:cNvPr id="2" name="Footer Placeholder 1">
            <a:extLst>
              <a:ext uri="{FF2B5EF4-FFF2-40B4-BE49-F238E27FC236}">
                <a16:creationId xmlns:a16="http://schemas.microsoft.com/office/drawing/2014/main" id="{1EACE1F4-7806-4852-B5D0-E8DF7BEF2D9F}"/>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3" name="Date Placeholder 2">
            <a:extLst>
              <a:ext uri="{FF2B5EF4-FFF2-40B4-BE49-F238E27FC236}">
                <a16:creationId xmlns:a16="http://schemas.microsoft.com/office/drawing/2014/main" id="{5DC8B30A-F316-4E6D-A89B-14C5640FECC1}"/>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285518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prstGeom prst="rect">
            <a:avLst/>
          </a:prstGeom>
        </p:spPr>
        <p:txBody>
          <a:bodyPr/>
          <a:lstStyle/>
          <a:p>
            <a:endParaRPr/>
          </a:p>
        </p:txBody>
      </p:sp>
      <p:sp>
        <p:nvSpPr>
          <p:cNvPr id="167" name="Rectangle 5"/>
          <p:cNvSpPr txBox="1"/>
          <p:nvPr/>
        </p:nvSpPr>
        <p:spPr>
          <a:xfrm>
            <a:off x="7168535" y="4925830"/>
            <a:ext cx="3040223"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685800">
              <a:defRPr sz="5400" b="1">
                <a:solidFill>
                  <a:srgbClr val="FFFFFF"/>
                </a:solidFill>
              </a:defRPr>
            </a:lvl1pPr>
          </a:lstStyle>
          <a:p>
            <a:r>
              <a:t>Thank You</a:t>
            </a:r>
          </a:p>
        </p:txBody>
      </p:sp>
      <p:sp>
        <p:nvSpPr>
          <p:cNvPr id="168" name="TextBox 6"/>
          <p:cNvSpPr txBox="1"/>
          <p:nvPr/>
        </p:nvSpPr>
        <p:spPr>
          <a:xfrm>
            <a:off x="1694965" y="5727975"/>
            <a:ext cx="2255155"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189">
              <a:defRPr sz="800">
                <a:solidFill>
                  <a:srgbClr val="FFFFFF"/>
                </a:solidFill>
                <a:latin typeface="Arial"/>
                <a:ea typeface="Arial"/>
                <a:cs typeface="Arial"/>
                <a:sym typeface="Arial"/>
              </a:defRPr>
            </a:lvl1pPr>
          </a:lstStyle>
          <a:p>
            <a:r>
              <a:t>WaterAid/ Greenwood</a:t>
            </a:r>
          </a:p>
        </p:txBody>
      </p:sp>
      <p:sp>
        <p:nvSpPr>
          <p:cNvPr id="169" name="TextBox 8"/>
          <p:cNvSpPr txBox="1"/>
          <p:nvPr/>
        </p:nvSpPr>
        <p:spPr>
          <a:xfrm>
            <a:off x="6622983" y="5351754"/>
            <a:ext cx="3286320"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solidFill>
                  <a:srgbClr val="FFFFFF"/>
                </a:solidFill>
              </a:defRPr>
            </a:lvl1pPr>
          </a:lstStyle>
          <a:p>
            <a:r>
              <a:t>Thank You</a:t>
            </a:r>
          </a:p>
        </p:txBody>
      </p:sp>
      <p:pic>
        <p:nvPicPr>
          <p:cNvPr id="170" name="Content Placeholder 4" descr="Content Placeholder 4"/>
          <p:cNvPicPr>
            <a:picLocks noChangeAspect="1"/>
          </p:cNvPicPr>
          <p:nvPr/>
        </p:nvPicPr>
        <p:blipFill rotWithShape="1">
          <a:blip r:embed="rId2" cstate="print">
            <a:alphaModFix amt="93254"/>
            <a:extLst>
              <a:ext uri="{28A0092B-C50C-407E-A947-70E740481C1C}">
                <a14:useLocalDpi xmlns:a14="http://schemas.microsoft.com/office/drawing/2010/main"/>
              </a:ext>
            </a:extLst>
          </a:blip>
          <a:srcRect/>
          <a:stretch/>
        </p:blipFill>
        <p:spPr>
          <a:xfrm rot="5400000">
            <a:off x="2822995" y="-1336698"/>
            <a:ext cx="6216225" cy="9673029"/>
          </a:xfrm>
          <a:prstGeom prst="rect">
            <a:avLst/>
          </a:prstGeom>
          <a:ln w="12700">
            <a:miter lim="400000"/>
          </a:ln>
        </p:spPr>
      </p:pic>
      <p:sp>
        <p:nvSpPr>
          <p:cNvPr id="171" name="TextBox 11"/>
          <p:cNvSpPr txBox="1"/>
          <p:nvPr/>
        </p:nvSpPr>
        <p:spPr>
          <a:xfrm>
            <a:off x="1276015" y="6284872"/>
            <a:ext cx="260188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FFFF"/>
                </a:solidFill>
              </a:defRPr>
            </a:lvl1pPr>
          </a:lstStyle>
          <a:p>
            <a:r>
              <a:rPr dirty="0"/>
              <a:t>WaterAid</a:t>
            </a:r>
            <a:r>
              <a:rPr lang="en-AU" dirty="0"/>
              <a:t>/</a:t>
            </a:r>
            <a:r>
              <a:rPr lang="en-US" dirty="0"/>
              <a:t> Tom Greenwood</a:t>
            </a:r>
            <a:endParaRPr dirty="0"/>
          </a:p>
        </p:txBody>
      </p:sp>
      <p:sp>
        <p:nvSpPr>
          <p:cNvPr id="172" name="TextBox 12"/>
          <p:cNvSpPr txBox="1"/>
          <p:nvPr/>
        </p:nvSpPr>
        <p:spPr>
          <a:xfrm>
            <a:off x="7322127" y="5486400"/>
            <a:ext cx="258717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200">
                <a:solidFill>
                  <a:srgbClr val="FFFFFF"/>
                </a:solidFill>
                <a:latin typeface="+mj-lt"/>
                <a:ea typeface="+mj-ea"/>
                <a:cs typeface="+mj-cs"/>
                <a:sym typeface="Helvetica"/>
              </a:defRPr>
            </a:lvl1pPr>
          </a:lstStyle>
          <a:p>
            <a:pPr>
              <a:defRPr>
                <a:latin typeface="+mn-lt"/>
                <a:ea typeface="+mn-ea"/>
                <a:cs typeface="+mn-cs"/>
                <a:sym typeface="Calibri"/>
              </a:defRPr>
            </a:pPr>
            <a:r>
              <a:t>Thank you!</a:t>
            </a:r>
          </a:p>
        </p:txBody>
      </p:sp>
      <p:sp>
        <p:nvSpPr>
          <p:cNvPr id="2" name="Footer Placeholder 1">
            <a:extLst>
              <a:ext uri="{FF2B5EF4-FFF2-40B4-BE49-F238E27FC236}">
                <a16:creationId xmlns:a16="http://schemas.microsoft.com/office/drawing/2014/main" id="{6E7C58AA-27E4-4645-8668-5549039E7A4D}"/>
              </a:ext>
            </a:extLst>
          </p:cNvPr>
          <p:cNvSpPr>
            <a:spLocks noGrp="1"/>
          </p:cNvSpPr>
          <p:nvPr>
            <p:ph type="ftr" sz="quarter" idx="11"/>
          </p:nvPr>
        </p:nvSpPr>
        <p:spPr>
          <a:xfrm>
            <a:off x="2202540" y="6581818"/>
            <a:ext cx="7861190" cy="365125"/>
          </a:xfrm>
        </p:spPr>
        <p:txBody>
          <a:bodyPr/>
          <a:lstStyle/>
          <a:p>
            <a:r>
              <a:rPr lang="en-US" dirty="0"/>
              <a:t>User-Friendly Water, Sanitation and Hygiene in Health Care Facilities - Dr. Lim </a:t>
            </a:r>
            <a:r>
              <a:rPr lang="en-US" dirty="0" err="1"/>
              <a:t>Khankryka</a:t>
            </a:r>
            <a:endParaRPr lang="en-US" dirty="0"/>
          </a:p>
        </p:txBody>
      </p:sp>
      <p:sp>
        <p:nvSpPr>
          <p:cNvPr id="3" name="Slide Number Placeholder 2">
            <a:extLst>
              <a:ext uri="{FF2B5EF4-FFF2-40B4-BE49-F238E27FC236}">
                <a16:creationId xmlns:a16="http://schemas.microsoft.com/office/drawing/2014/main" id="{E598CCE3-2E60-4966-ADAC-9BECE4A370B6}"/>
              </a:ext>
            </a:extLst>
          </p:cNvPr>
          <p:cNvSpPr>
            <a:spLocks noGrp="1"/>
          </p:cNvSpPr>
          <p:nvPr>
            <p:ph type="sldNum" sz="quarter" idx="12"/>
          </p:nvPr>
        </p:nvSpPr>
        <p:spPr>
          <a:xfrm>
            <a:off x="10365879" y="6581818"/>
            <a:ext cx="1025056" cy="365125"/>
          </a:xfrm>
        </p:spPr>
        <p:txBody>
          <a:bodyPr/>
          <a:lstStyle/>
          <a:p>
            <a:fld id="{19D45C30-91B6-4D37-B3EC-98C0C4E45E7F}" type="slidenum">
              <a:rPr lang="en-US" smtClean="0"/>
              <a:t>16</a:t>
            </a:fld>
            <a:endParaRPr lang="en-US" dirty="0"/>
          </a:p>
        </p:txBody>
      </p:sp>
      <p:sp>
        <p:nvSpPr>
          <p:cNvPr id="4" name="Date Placeholder 3">
            <a:extLst>
              <a:ext uri="{FF2B5EF4-FFF2-40B4-BE49-F238E27FC236}">
                <a16:creationId xmlns:a16="http://schemas.microsoft.com/office/drawing/2014/main" id="{30E1EA46-B10E-490A-9C3D-1D8D9C155069}"/>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82193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846CD-EC8B-E747-AFDC-0BB2A8E7F456}"/>
              </a:ext>
            </a:extLst>
          </p:cNvPr>
          <p:cNvSpPr>
            <a:spLocks noGrp="1"/>
          </p:cNvSpPr>
          <p:nvPr>
            <p:ph type="title"/>
          </p:nvPr>
        </p:nvSpPr>
        <p:spPr>
          <a:xfrm>
            <a:off x="526372" y="327288"/>
            <a:ext cx="4834408" cy="5728738"/>
          </a:xfrm>
          <a:solidFill>
            <a:srgbClr val="00B0F0"/>
          </a:solidFill>
        </p:spPr>
        <p:txBody>
          <a:bodyPr anchor="t">
            <a:noAutofit/>
          </a:bodyPr>
          <a:lstStyle/>
          <a:p>
            <a:pPr>
              <a:spcBef>
                <a:spcPts val="2400"/>
              </a:spcBef>
              <a:defRPr sz="2200">
                <a:latin typeface="Khmer OS Battambang"/>
                <a:ea typeface="Khmer OS Battambang"/>
                <a:cs typeface="Khmer OS Battambang"/>
                <a:sym typeface="Khmer OS Battambang"/>
              </a:defRPr>
            </a:pPr>
            <a:r>
              <a:rPr lang="en-US" sz="2700" b="0" dirty="0">
                <a:latin typeface="Arial" panose="020B0604020202020204" pitchFamily="34" charset="0"/>
                <a:cs typeface="Arial" panose="020B0604020202020204" pitchFamily="34" charset="0"/>
              </a:rPr>
              <a:t>Cambodia’s Public Health Care Facilities (HCFs)</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Current Status of WASH in HCFs in Cambodia</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National Guideline for WASH in HCFs</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Accessible Gap in HCFs</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Development of User-Friendly Tool</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Learning </a:t>
            </a:r>
            <a:br>
              <a:rPr lang="en-US" sz="27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endParaRPr lang="en-US" sz="2700" b="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2704146-DDCF-DD4E-9C5D-747EDD5ABDC4}"/>
              </a:ext>
            </a:extLst>
          </p:cNvPr>
          <p:cNvSpPr>
            <a:spLocks noGrp="1"/>
          </p:cNvSpPr>
          <p:nvPr>
            <p:ph type="body" idx="1"/>
          </p:nvPr>
        </p:nvSpPr>
        <p:spPr>
          <a:xfrm>
            <a:off x="5501392" y="306258"/>
            <a:ext cx="6071015" cy="758044"/>
          </a:xfrm>
          <a:solidFill>
            <a:srgbClr val="00B0F0"/>
          </a:solidFill>
        </p:spPr>
        <p:txBody>
          <a:bodyPr>
            <a:normAutofit/>
          </a:bodyPr>
          <a:lstStyle/>
          <a:p>
            <a:pPr marL="0" indent="0">
              <a:buNone/>
            </a:pPr>
            <a:r>
              <a:rPr lang="en-US" sz="3600" dirty="0">
                <a:latin typeface="Arial" panose="020B0604020202020204" pitchFamily="34" charset="0"/>
                <a:cs typeface="Arial" panose="020B0604020202020204" pitchFamily="34" charset="0"/>
              </a:rPr>
              <a:t>Content</a:t>
            </a:r>
            <a:endParaRPr lang="en-US" sz="3600" dirty="0"/>
          </a:p>
        </p:txBody>
      </p:sp>
      <p:pic>
        <p:nvPicPr>
          <p:cNvPr id="8" name="Picture 7">
            <a:extLst>
              <a:ext uri="{FF2B5EF4-FFF2-40B4-BE49-F238E27FC236}">
                <a16:creationId xmlns:a16="http://schemas.microsoft.com/office/drawing/2014/main" id="{0C237CAF-7E00-F343-A568-64DBA11955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1391" y="1208478"/>
            <a:ext cx="6071015" cy="4847548"/>
          </a:xfrm>
          <a:prstGeom prst="rect">
            <a:avLst/>
          </a:prstGeom>
        </p:spPr>
      </p:pic>
      <p:sp>
        <p:nvSpPr>
          <p:cNvPr id="9" name="TextBox 8">
            <a:extLst>
              <a:ext uri="{FF2B5EF4-FFF2-40B4-BE49-F238E27FC236}">
                <a16:creationId xmlns:a16="http://schemas.microsoft.com/office/drawing/2014/main" id="{11BFF408-CAC1-3D41-B6C2-D3BDA5232CDA}"/>
              </a:ext>
            </a:extLst>
          </p:cNvPr>
          <p:cNvSpPr txBox="1"/>
          <p:nvPr/>
        </p:nvSpPr>
        <p:spPr>
          <a:xfrm>
            <a:off x="5722652" y="5739299"/>
            <a:ext cx="237172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solidFill>
                  <a:schemeClr val="bg1"/>
                </a:solidFill>
              </a:rPr>
              <a:t>WaterAid/</a:t>
            </a:r>
            <a:r>
              <a:rPr lang="en-US" sz="1400" dirty="0" err="1">
                <a:solidFill>
                  <a:schemeClr val="bg1"/>
                </a:solidFill>
              </a:rPr>
              <a:t>Remissa</a:t>
            </a:r>
            <a:r>
              <a:rPr lang="en-US" sz="1400" dirty="0">
                <a:solidFill>
                  <a:schemeClr val="bg1"/>
                </a:solidFill>
              </a:rPr>
              <a:t> </a:t>
            </a:r>
            <a:r>
              <a:rPr lang="en-US" sz="1400" dirty="0" err="1">
                <a:solidFill>
                  <a:schemeClr val="bg1"/>
                </a:solidFill>
              </a:rPr>
              <a:t>Mak</a:t>
            </a:r>
            <a:endParaRPr lang="en-US" sz="1400" dirty="0">
              <a:solidFill>
                <a:schemeClr val="bg1"/>
              </a:solidFill>
              <a:sym typeface="Calibri"/>
            </a:endParaRPr>
          </a:p>
        </p:txBody>
      </p:sp>
      <p:sp>
        <p:nvSpPr>
          <p:cNvPr id="2" name="TextBox 1">
            <a:extLst>
              <a:ext uri="{FF2B5EF4-FFF2-40B4-BE49-F238E27FC236}">
                <a16:creationId xmlns:a16="http://schemas.microsoft.com/office/drawing/2014/main" id="{C3AF1D5D-7888-4443-AE8C-96A3CE0C25B3}"/>
              </a:ext>
            </a:extLst>
          </p:cNvPr>
          <p:cNvSpPr txBox="1"/>
          <p:nvPr/>
        </p:nvSpPr>
        <p:spPr>
          <a:xfrm>
            <a:off x="5471410" y="273049"/>
            <a:ext cx="6100997" cy="836223"/>
          </a:xfrm>
          <a:prstGeom prst="rect">
            <a:avLst/>
          </a:prstGeom>
        </p:spPr>
        <p:txBody>
          <a:bodyPr vert="horz" wrap="square" lIns="91440" tIns="45720" rIns="91440" bIns="45720" rtlCol="0">
            <a:normAutofit/>
          </a:bodyPr>
          <a:lstStyle/>
          <a:p>
            <a:pPr algn="l"/>
            <a:endParaRPr lang="en-US" dirty="0"/>
          </a:p>
        </p:txBody>
      </p:sp>
      <p:sp>
        <p:nvSpPr>
          <p:cNvPr id="7" name="Footer Placeholder 6">
            <a:extLst>
              <a:ext uri="{FF2B5EF4-FFF2-40B4-BE49-F238E27FC236}">
                <a16:creationId xmlns:a16="http://schemas.microsoft.com/office/drawing/2014/main" id="{9A899841-098B-4DCD-8972-430A6797776B}"/>
              </a:ext>
            </a:extLst>
          </p:cNvPr>
          <p:cNvSpPr>
            <a:spLocks noGrp="1"/>
          </p:cNvSpPr>
          <p:nvPr>
            <p:ph type="ftr" sz="quarter" idx="11"/>
          </p:nvPr>
        </p:nvSpPr>
        <p:spPr>
          <a:xfrm>
            <a:off x="2165405" y="6554062"/>
            <a:ext cx="7861190" cy="365125"/>
          </a:xfrm>
        </p:spPr>
        <p:txBody>
          <a:bodyPr/>
          <a:lstStyle/>
          <a:p>
            <a:r>
              <a:rPr lang="en-US"/>
              <a:t>User-Friendly Water, Sanitation and Hygiene in Health Care Facilities - Dr. Lim Khankryka</a:t>
            </a:r>
            <a:endParaRPr lang="en-US" dirty="0"/>
          </a:p>
        </p:txBody>
      </p:sp>
      <p:sp>
        <p:nvSpPr>
          <p:cNvPr id="3" name="Slide Number Placeholder 2">
            <a:extLst>
              <a:ext uri="{FF2B5EF4-FFF2-40B4-BE49-F238E27FC236}">
                <a16:creationId xmlns:a16="http://schemas.microsoft.com/office/drawing/2014/main" id="{7F10E321-7BE8-4301-B73F-1A4A91A1FF73}"/>
              </a:ext>
            </a:extLst>
          </p:cNvPr>
          <p:cNvSpPr>
            <a:spLocks noGrp="1"/>
          </p:cNvSpPr>
          <p:nvPr>
            <p:ph type="sldNum" sz="quarter" idx="12"/>
          </p:nvPr>
        </p:nvSpPr>
        <p:spPr>
          <a:xfrm>
            <a:off x="8610600" y="6555091"/>
            <a:ext cx="2743200" cy="365125"/>
          </a:xfrm>
        </p:spPr>
        <p:txBody>
          <a:bodyPr/>
          <a:lstStyle/>
          <a:p>
            <a:fld id="{86CB4B4D-7CA3-9044-876B-883B54F8677D}" type="slidenum">
              <a:rPr lang="en-US" smtClean="0"/>
              <a:t>2</a:t>
            </a:fld>
            <a:endParaRPr lang="en-US" dirty="0"/>
          </a:p>
        </p:txBody>
      </p:sp>
      <p:sp>
        <p:nvSpPr>
          <p:cNvPr id="6" name="Date Placeholder 5">
            <a:extLst>
              <a:ext uri="{FF2B5EF4-FFF2-40B4-BE49-F238E27FC236}">
                <a16:creationId xmlns:a16="http://schemas.microsoft.com/office/drawing/2014/main" id="{4CDBF5FC-231D-4C2D-8F07-54DED6CC32A6}"/>
              </a:ext>
            </a:extLst>
          </p:cNvPr>
          <p:cNvSpPr>
            <a:spLocks noGrp="1"/>
          </p:cNvSpPr>
          <p:nvPr>
            <p:ph type="dt" sz="half" idx="10"/>
          </p:nvPr>
        </p:nvSpPr>
        <p:spPr>
          <a:xfrm>
            <a:off x="838200" y="6554062"/>
            <a:ext cx="1197334" cy="365125"/>
          </a:xfrm>
        </p:spPr>
        <p:txBody>
          <a:bodyPr/>
          <a:lstStyle/>
          <a:p>
            <a:r>
              <a:rPr lang="en-US"/>
              <a:t>12/11/2019</a:t>
            </a:r>
          </a:p>
        </p:txBody>
      </p:sp>
    </p:spTree>
    <p:extLst>
      <p:ext uri="{BB962C8B-B14F-4D97-AF65-F5344CB8AC3E}">
        <p14:creationId xmlns:p14="http://schemas.microsoft.com/office/powerpoint/2010/main" val="24273483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331" y="-16310"/>
            <a:ext cx="5625950" cy="1143000"/>
          </a:xfrm>
        </p:spPr>
        <p:txBody>
          <a:bodyPr/>
          <a:lstStyle/>
          <a:p>
            <a:pPr algn="l"/>
            <a:r>
              <a:rPr lang="en-US" b="1" dirty="0">
                <a:solidFill>
                  <a:schemeClr val="bg1"/>
                </a:solidFill>
              </a:rPr>
              <a:t>Cambodia</a:t>
            </a:r>
          </a:p>
        </p:txBody>
      </p:sp>
      <p:sp>
        <p:nvSpPr>
          <p:cNvPr id="7" name="TextBox 6"/>
          <p:cNvSpPr txBox="1"/>
          <p:nvPr/>
        </p:nvSpPr>
        <p:spPr>
          <a:xfrm>
            <a:off x="3408663" y="6103770"/>
            <a:ext cx="5949538" cy="338554"/>
          </a:xfrm>
          <a:prstGeom prst="rect">
            <a:avLst/>
          </a:prstGeom>
          <a:noFill/>
        </p:spPr>
        <p:txBody>
          <a:bodyPr wrap="square" rtlCol="0">
            <a:spAutoFit/>
          </a:bodyPr>
          <a:lstStyle/>
          <a:p>
            <a:r>
              <a:rPr lang="en-US" sz="1600" dirty="0"/>
              <a:t>Source: Department of Planning and Health </a:t>
            </a:r>
            <a:r>
              <a:rPr lang="en-US" sz="1600" dirty="0" err="1"/>
              <a:t>InformationI</a:t>
            </a:r>
            <a:r>
              <a:rPr lang="en-US" sz="1600" dirty="0"/>
              <a:t>, </a:t>
            </a:r>
            <a:r>
              <a:rPr lang="en-US" sz="1600" dirty="0" err="1"/>
              <a:t>MoH</a:t>
            </a:r>
            <a:r>
              <a:rPr lang="en-US" sz="1600" dirty="0"/>
              <a:t>, 2018</a:t>
            </a:r>
          </a:p>
        </p:txBody>
      </p:sp>
      <p:graphicFrame>
        <p:nvGraphicFramePr>
          <p:cNvPr id="9" name="Table 8"/>
          <p:cNvGraphicFramePr>
            <a:graphicFrameLocks noGrp="1"/>
          </p:cNvGraphicFramePr>
          <p:nvPr>
            <p:extLst/>
          </p:nvPr>
        </p:nvGraphicFramePr>
        <p:xfrm>
          <a:off x="2759034" y="1573217"/>
          <a:ext cx="7044366" cy="4385873"/>
        </p:xfrm>
        <a:graphic>
          <a:graphicData uri="http://schemas.openxmlformats.org/drawingml/2006/table">
            <a:tbl>
              <a:tblPr firstRow="1" firstCol="1" bandRow="1">
                <a:tableStyleId>{5C22544A-7EE6-4342-B048-85BDC9FD1C3A}</a:tableStyleId>
              </a:tblPr>
              <a:tblGrid>
                <a:gridCol w="4172076">
                  <a:extLst>
                    <a:ext uri="{9D8B030D-6E8A-4147-A177-3AD203B41FA5}">
                      <a16:colId xmlns:a16="http://schemas.microsoft.com/office/drawing/2014/main" val="20000"/>
                    </a:ext>
                  </a:extLst>
                </a:gridCol>
                <a:gridCol w="2872290">
                  <a:extLst>
                    <a:ext uri="{9D8B030D-6E8A-4147-A177-3AD203B41FA5}">
                      <a16:colId xmlns:a16="http://schemas.microsoft.com/office/drawing/2014/main" val="20001"/>
                    </a:ext>
                  </a:extLst>
                </a:gridCol>
              </a:tblGrid>
              <a:tr h="659345">
                <a:tc>
                  <a:txBody>
                    <a:bodyPr/>
                    <a:lstStyle/>
                    <a:p>
                      <a:pPr algn="ctr">
                        <a:lnSpc>
                          <a:spcPct val="115000"/>
                        </a:lnSpc>
                        <a:spcAft>
                          <a:spcPts val="1000"/>
                        </a:spcAft>
                      </a:pPr>
                      <a:r>
                        <a:rPr lang="en-GB" sz="2800" b="1" dirty="0">
                          <a:solidFill>
                            <a:schemeClr val="tx1"/>
                          </a:solidFill>
                          <a:effectLst/>
                          <a:latin typeface="Arial" panose="020B0604020202020204" pitchFamily="34" charset="0"/>
                          <a:ea typeface="SimSun"/>
                          <a:cs typeface="Arial" panose="020B0604020202020204" pitchFamily="34" charset="0"/>
                        </a:rPr>
                        <a:t>Type of HCF</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2800" b="1" kern="1200" dirty="0">
                          <a:solidFill>
                            <a:schemeClr val="tx1"/>
                          </a:solidFill>
                          <a:effectLst/>
                          <a:latin typeface="Arial" panose="020B0604020202020204" pitchFamily="34" charset="0"/>
                          <a:ea typeface="SimSun"/>
                          <a:cs typeface="Arial" panose="020B0604020202020204" pitchFamily="34" charset="0"/>
                        </a:rPr>
                        <a:t>Number</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931632">
                <a:tc>
                  <a:txBody>
                    <a:bodyPr/>
                    <a:lstStyle/>
                    <a:p>
                      <a:pPr algn="l">
                        <a:lnSpc>
                          <a:spcPct val="115000"/>
                        </a:lnSpc>
                        <a:spcAft>
                          <a:spcPts val="1000"/>
                        </a:spcAft>
                      </a:pPr>
                      <a:r>
                        <a:rPr lang="en-GB" sz="2800" b="1" dirty="0">
                          <a:solidFill>
                            <a:schemeClr val="tx1"/>
                          </a:solidFill>
                          <a:effectLst/>
                          <a:latin typeface="Arial" panose="020B0604020202020204" pitchFamily="34" charset="0"/>
                          <a:cs typeface="Arial" panose="020B0604020202020204" pitchFamily="34" charset="0"/>
                        </a:rPr>
                        <a:t>Health Posts</a:t>
                      </a:r>
                      <a:endParaRPr lang="en-GB" sz="2800" b="1" dirty="0">
                        <a:solidFill>
                          <a:schemeClr val="tx1"/>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2800" b="1" dirty="0">
                          <a:solidFill>
                            <a:schemeClr val="accent2">
                              <a:lumMod val="75000"/>
                            </a:schemeClr>
                          </a:solidFill>
                          <a:effectLst/>
                          <a:latin typeface="Arial" panose="020B0604020202020204" pitchFamily="34" charset="0"/>
                          <a:ea typeface="+mn-ea"/>
                          <a:cs typeface="Arial" panose="020B0604020202020204" pitchFamily="34" charset="0"/>
                        </a:rPr>
                        <a:t>129</a:t>
                      </a:r>
                      <a:endParaRPr lang="en-GB" sz="2800" b="1" dirty="0">
                        <a:solidFill>
                          <a:schemeClr val="accent2">
                            <a:lumMod val="75000"/>
                          </a:schemeClr>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1632">
                <a:tc>
                  <a:txBody>
                    <a:bodyPr/>
                    <a:lstStyle/>
                    <a:p>
                      <a:pPr algn="l">
                        <a:lnSpc>
                          <a:spcPct val="115000"/>
                        </a:lnSpc>
                        <a:spcAft>
                          <a:spcPts val="1000"/>
                        </a:spcAft>
                      </a:pPr>
                      <a:r>
                        <a:rPr lang="en-GB" sz="2800" b="1" dirty="0">
                          <a:solidFill>
                            <a:schemeClr val="tx1"/>
                          </a:solidFill>
                          <a:effectLst/>
                          <a:latin typeface="Arial" panose="020B0604020202020204" pitchFamily="34" charset="0"/>
                          <a:cs typeface="Arial" panose="020B0604020202020204" pitchFamily="34" charset="0"/>
                        </a:rPr>
                        <a:t>Health </a:t>
                      </a:r>
                      <a:r>
                        <a:rPr lang="en-GB" sz="2800" b="1" dirty="0" err="1">
                          <a:solidFill>
                            <a:schemeClr val="tx1"/>
                          </a:solidFill>
                          <a:effectLst/>
                          <a:latin typeface="Arial" panose="020B0604020202020204" pitchFamily="34" charset="0"/>
                          <a:cs typeface="Arial" panose="020B0604020202020204" pitchFamily="34" charset="0"/>
                        </a:rPr>
                        <a:t>Centers</a:t>
                      </a:r>
                      <a:endParaRPr lang="en-GB" sz="2800" b="1" dirty="0">
                        <a:solidFill>
                          <a:schemeClr val="tx1"/>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2800" b="1" dirty="0">
                          <a:solidFill>
                            <a:schemeClr val="tx1"/>
                          </a:solidFill>
                          <a:effectLst/>
                          <a:latin typeface="Arial" panose="020B0604020202020204" pitchFamily="34" charset="0"/>
                          <a:cs typeface="Arial" panose="020B0604020202020204" pitchFamily="34" charset="0"/>
                        </a:rPr>
                        <a:t>1,205</a:t>
                      </a:r>
                      <a:endParaRPr lang="en-GB" sz="2800" b="1" dirty="0">
                        <a:solidFill>
                          <a:schemeClr val="accent2">
                            <a:lumMod val="75000"/>
                          </a:schemeClr>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31632">
                <a:tc>
                  <a:txBody>
                    <a:bodyPr/>
                    <a:lstStyle/>
                    <a:p>
                      <a:pPr algn="l">
                        <a:lnSpc>
                          <a:spcPct val="115000"/>
                        </a:lnSpc>
                        <a:spcAft>
                          <a:spcPts val="1000"/>
                        </a:spcAft>
                      </a:pPr>
                      <a:r>
                        <a:rPr lang="en-GB" sz="2800" b="1" dirty="0">
                          <a:solidFill>
                            <a:schemeClr val="tx1"/>
                          </a:solidFill>
                          <a:effectLst/>
                          <a:latin typeface="Arial" panose="020B0604020202020204" pitchFamily="34" charset="0"/>
                          <a:cs typeface="Arial" panose="020B0604020202020204" pitchFamily="34" charset="0"/>
                        </a:rPr>
                        <a:t>Referral Hospitals</a:t>
                      </a:r>
                      <a:endParaRPr lang="en-GB" sz="2800" b="1" dirty="0">
                        <a:solidFill>
                          <a:schemeClr val="tx1"/>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2800" b="1" dirty="0">
                          <a:solidFill>
                            <a:schemeClr val="accent2">
                              <a:lumMod val="75000"/>
                            </a:schemeClr>
                          </a:solidFill>
                          <a:effectLst/>
                          <a:latin typeface="Arial" panose="020B0604020202020204" pitchFamily="34" charset="0"/>
                          <a:ea typeface="+mn-ea"/>
                          <a:cs typeface="Arial" panose="020B0604020202020204" pitchFamily="34" charset="0"/>
                        </a:rPr>
                        <a:t>117</a:t>
                      </a:r>
                      <a:endParaRPr lang="en-GB" sz="2800" b="1" dirty="0">
                        <a:solidFill>
                          <a:schemeClr val="accent2">
                            <a:lumMod val="75000"/>
                          </a:schemeClr>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31632">
                <a:tc>
                  <a:txBody>
                    <a:bodyPr/>
                    <a:lstStyle/>
                    <a:p>
                      <a:pPr algn="l">
                        <a:lnSpc>
                          <a:spcPct val="115000"/>
                        </a:lnSpc>
                        <a:spcAft>
                          <a:spcPts val="1000"/>
                        </a:spcAft>
                      </a:pPr>
                      <a:r>
                        <a:rPr lang="en-GB" sz="2800" b="1" dirty="0">
                          <a:solidFill>
                            <a:schemeClr val="tx1"/>
                          </a:solidFill>
                          <a:effectLst/>
                          <a:latin typeface="Arial" panose="020B0604020202020204" pitchFamily="34" charset="0"/>
                          <a:cs typeface="Arial" panose="020B0604020202020204" pitchFamily="34" charset="0"/>
                        </a:rPr>
                        <a:t>National Hospitals</a:t>
                      </a:r>
                      <a:endParaRPr lang="en-GB" sz="2800" b="1" dirty="0">
                        <a:solidFill>
                          <a:schemeClr val="tx1"/>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2800" b="1" dirty="0">
                          <a:solidFill>
                            <a:schemeClr val="tx1"/>
                          </a:solidFill>
                          <a:effectLst/>
                          <a:latin typeface="Arial" panose="020B0604020202020204" pitchFamily="34" charset="0"/>
                          <a:ea typeface="+mn-ea"/>
                          <a:cs typeface="Arial" panose="020B0604020202020204" pitchFamily="34" charset="0"/>
                        </a:rPr>
                        <a:t>9</a:t>
                      </a:r>
                      <a:endParaRPr lang="en-GB" sz="2800" b="1" dirty="0">
                        <a:solidFill>
                          <a:schemeClr val="tx1"/>
                        </a:solidFill>
                        <a:effectLst/>
                        <a:latin typeface="Arial" panose="020B0604020202020204" pitchFamily="34" charset="0"/>
                        <a:ea typeface="SimSun"/>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Title 1"/>
          <p:cNvSpPr txBox="1">
            <a:spLocks/>
          </p:cNvSpPr>
          <p:nvPr/>
        </p:nvSpPr>
        <p:spPr>
          <a:xfrm>
            <a:off x="2937159" y="226639"/>
            <a:ext cx="7529749" cy="8511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70C0"/>
                </a:solidFill>
                <a:latin typeface="Arial" panose="020B0604020202020204" pitchFamily="34" charset="0"/>
                <a:cs typeface="Arial" panose="020B0604020202020204" pitchFamily="34" charset="0"/>
              </a:rPr>
              <a:t>Cambodia’s Public HCFs</a:t>
            </a:r>
          </a:p>
        </p:txBody>
      </p:sp>
      <p:pic>
        <p:nvPicPr>
          <p:cNvPr id="6" name="Picture 5" descr="Screen Shot 2015-11-30 at 3.06.03 PM.png"/>
          <p:cNvPicPr/>
          <p:nvPr/>
        </p:nvPicPr>
        <p:blipFill rotWithShape="1">
          <a:blip r:embed="rId3" cstate="email">
            <a:extLst>
              <a:ext uri="{28A0092B-C50C-407E-A947-70E740481C1C}">
                <a14:useLocalDpi xmlns:a14="http://schemas.microsoft.com/office/drawing/2010/main"/>
              </a:ext>
            </a:extLst>
          </a:blip>
          <a:srcRect/>
          <a:stretch/>
        </p:blipFill>
        <p:spPr bwMode="auto">
          <a:xfrm>
            <a:off x="2427273" y="275520"/>
            <a:ext cx="1019773" cy="673836"/>
          </a:xfrm>
          <a:prstGeom prst="rect">
            <a:avLst/>
          </a:prstGeom>
          <a:ln>
            <a:solidFill>
              <a:schemeClr val="tx1"/>
            </a:solid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51781F1E-E7C5-462B-B9AC-7883423C3F17}"/>
              </a:ext>
            </a:extLst>
          </p:cNvPr>
          <p:cNvSpPr>
            <a:spLocks noGrp="1"/>
          </p:cNvSpPr>
          <p:nvPr>
            <p:ph type="ftr" sz="quarter" idx="11"/>
          </p:nvPr>
        </p:nvSpPr>
        <p:spPr>
          <a:xfrm>
            <a:off x="2165405" y="6554062"/>
            <a:ext cx="7861190" cy="365125"/>
          </a:xfrm>
        </p:spPr>
        <p:txBody>
          <a:bodyPr/>
          <a:lstStyle/>
          <a:p>
            <a:r>
              <a:rPr lang="en-US" dirty="0"/>
              <a:t>User-Friendly Water, Sanitation and Hygiene in Health Care Facilities - Dr. Lim </a:t>
            </a:r>
            <a:r>
              <a:rPr lang="en-US" dirty="0" err="1"/>
              <a:t>Khankryka</a:t>
            </a:r>
            <a:endParaRPr lang="en-US" dirty="0"/>
          </a:p>
        </p:txBody>
      </p:sp>
      <p:sp>
        <p:nvSpPr>
          <p:cNvPr id="4" name="Slide Number Placeholder 3">
            <a:extLst>
              <a:ext uri="{FF2B5EF4-FFF2-40B4-BE49-F238E27FC236}">
                <a16:creationId xmlns:a16="http://schemas.microsoft.com/office/drawing/2014/main" id="{A320427E-2654-4525-AE88-53BB1B3A87E1}"/>
              </a:ext>
            </a:extLst>
          </p:cNvPr>
          <p:cNvSpPr>
            <a:spLocks noGrp="1"/>
          </p:cNvSpPr>
          <p:nvPr>
            <p:ph type="sldNum" sz="quarter" idx="12"/>
          </p:nvPr>
        </p:nvSpPr>
        <p:spPr/>
        <p:txBody>
          <a:bodyPr/>
          <a:lstStyle/>
          <a:p>
            <a:fld id="{19D45C30-91B6-4D37-B3EC-98C0C4E45E7F}" type="slidenum">
              <a:rPr lang="en-US" smtClean="0"/>
              <a:t>3</a:t>
            </a:fld>
            <a:endParaRPr lang="en-US" dirty="0"/>
          </a:p>
        </p:txBody>
      </p:sp>
      <p:sp>
        <p:nvSpPr>
          <p:cNvPr id="5" name="Date Placeholder 4">
            <a:extLst>
              <a:ext uri="{FF2B5EF4-FFF2-40B4-BE49-F238E27FC236}">
                <a16:creationId xmlns:a16="http://schemas.microsoft.com/office/drawing/2014/main" id="{1D63F390-B36A-4AA5-AC58-A0B8773555B5}"/>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194112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8589"/>
            <a:ext cx="8658226" cy="887671"/>
          </a:xfrm>
        </p:spPr>
        <p:txBody>
          <a:bodyPr vert="horz" lIns="68580" tIns="34290" rIns="68580" bIns="34290" rtlCol="0" anchor="t">
            <a:noAutofit/>
          </a:bodyPr>
          <a:lstStyle/>
          <a:p>
            <a:pPr algn="ctr">
              <a:lnSpc>
                <a:spcPct val="100000"/>
              </a:lnSpc>
            </a:pPr>
            <a:r>
              <a:rPr lang="en-US" sz="2400" b="1" dirty="0">
                <a:solidFill>
                  <a:srgbClr val="0070C0"/>
                </a:solidFill>
                <a:latin typeface="Arial" panose="020B0604020202020204" pitchFamily="34" charset="0"/>
                <a:cs typeface="Arial" panose="020B0604020202020204" pitchFamily="34" charset="0"/>
              </a:rPr>
              <a:t>The Country’s Status of WASH in HCFs: </a:t>
            </a: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Access to Basic WASH Services</a:t>
            </a:r>
            <a:br>
              <a:rPr lang="en-US" sz="2400" b="1" dirty="0">
                <a:solidFill>
                  <a:srgbClr val="0070C0"/>
                </a:solidFill>
                <a:latin typeface="Arial" panose="020B0604020202020204" pitchFamily="34" charset="0"/>
                <a:cs typeface="Arial" panose="020B0604020202020204" pitchFamily="34" charset="0"/>
              </a:rPr>
            </a:br>
            <a:endParaRPr lang="en-US" sz="2400" b="1" dirty="0">
              <a:solidFill>
                <a:srgbClr val="0070C0"/>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1932996" y="6100322"/>
            <a:ext cx="7909095" cy="522095"/>
          </a:xfrm>
        </p:spPr>
        <p:txBody>
          <a:bodyPr>
            <a:noAutofit/>
          </a:bodyPr>
          <a:lstStyle/>
          <a:p>
            <a:pPr marL="0" indent="0">
              <a:buNone/>
            </a:pPr>
            <a:r>
              <a:rPr lang="en-AU" sz="1000" b="1" dirty="0"/>
              <a:t>Source: </a:t>
            </a:r>
            <a:r>
              <a:rPr lang="en-US" sz="1000" b="1" dirty="0" err="1"/>
              <a:t>Por</a:t>
            </a:r>
            <a:r>
              <a:rPr lang="en-US" sz="1000" b="1" dirty="0"/>
              <a:t>, </a:t>
            </a:r>
            <a:r>
              <a:rPr lang="en-US" sz="1000" b="1" dirty="0" err="1"/>
              <a:t>Ir</a:t>
            </a:r>
            <a:r>
              <a:rPr lang="en-US" sz="1000" b="1" dirty="0"/>
              <a:t> (2017). Public Health Care Facilities Assessment on Water, Sanitation and Hygiene of Five Provinces in Cambodia. Phnom Penh, Cambodia: National Institute of Public Health. </a:t>
            </a:r>
          </a:p>
          <a:p>
            <a:pPr marL="0" indent="0">
              <a:buNone/>
            </a:pPr>
            <a:endParaRPr lang="en-AU" sz="1000" b="1" dirty="0"/>
          </a:p>
        </p:txBody>
      </p:sp>
      <p:pic>
        <p:nvPicPr>
          <p:cNvPr id="5" name="Picture 4" descr="Screen Shot 2018-01-19 at 11.02.0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6168" y="973395"/>
            <a:ext cx="7565922" cy="5117690"/>
          </a:xfrm>
          <a:prstGeom prst="rect">
            <a:avLst/>
          </a:prstGeom>
        </p:spPr>
      </p:pic>
      <p:sp>
        <p:nvSpPr>
          <p:cNvPr id="3" name="TextBox 2"/>
          <p:cNvSpPr txBox="1"/>
          <p:nvPr/>
        </p:nvSpPr>
        <p:spPr>
          <a:xfrm>
            <a:off x="3317197" y="1095217"/>
            <a:ext cx="5807034" cy="584775"/>
          </a:xfrm>
          <a:prstGeom prst="rect">
            <a:avLst/>
          </a:prstGeom>
          <a:solidFill>
            <a:schemeClr val="bg1"/>
          </a:solidFill>
        </p:spPr>
        <p:txBody>
          <a:bodyPr wrap="square" rtlCol="0">
            <a:spAutoFit/>
          </a:bodyPr>
          <a:lstStyle/>
          <a:p>
            <a:pPr lvl="0"/>
            <a:r>
              <a:rPr lang="en-AU" sz="1600" dirty="0">
                <a:solidFill>
                  <a:schemeClr val="tx1">
                    <a:lumMod val="50000"/>
                    <a:lumOff val="50000"/>
                  </a:schemeClr>
                </a:solidFill>
              </a:rPr>
              <a:t>Survey of 117 Health Care Facilities (101 Health Centres and 16 Referral Hospitals in five provinces )</a:t>
            </a:r>
          </a:p>
        </p:txBody>
      </p:sp>
      <p:sp>
        <p:nvSpPr>
          <p:cNvPr id="6" name="TextBox 5"/>
          <p:cNvSpPr txBox="1"/>
          <p:nvPr/>
        </p:nvSpPr>
        <p:spPr>
          <a:xfrm>
            <a:off x="5359731" y="3491344"/>
            <a:ext cx="439716" cy="215444"/>
          </a:xfrm>
          <a:prstGeom prst="rect">
            <a:avLst/>
          </a:prstGeom>
          <a:solidFill>
            <a:schemeClr val="bg1"/>
          </a:solidFill>
          <a:ln>
            <a:noFill/>
          </a:ln>
        </p:spPr>
        <p:txBody>
          <a:bodyPr wrap="square" lIns="0" tIns="0" rIns="0" bIns="0" rtlCol="0">
            <a:spAutoFit/>
          </a:bodyPr>
          <a:lstStyle/>
          <a:p>
            <a:pPr algn="ctr"/>
            <a:r>
              <a:rPr lang="en-US" sz="1400" b="1" dirty="0">
                <a:effectLst>
                  <a:outerShdw blurRad="50800" dist="38100" dir="2700000" algn="tl" rotWithShape="0">
                    <a:prstClr val="black">
                      <a:alpha val="40000"/>
                    </a:prstClr>
                  </a:outerShdw>
                </a:effectLst>
              </a:rPr>
              <a:t>39%</a:t>
            </a:r>
          </a:p>
        </p:txBody>
      </p:sp>
      <p:sp>
        <p:nvSpPr>
          <p:cNvPr id="9" name="Speech Bubble: Oval 8">
            <a:extLst>
              <a:ext uri="{FF2B5EF4-FFF2-40B4-BE49-F238E27FC236}">
                <a16:creationId xmlns:a16="http://schemas.microsoft.com/office/drawing/2014/main" id="{3855ABE9-AB7A-4467-BD81-9525933B46D5}"/>
              </a:ext>
            </a:extLst>
          </p:cNvPr>
          <p:cNvSpPr/>
          <p:nvPr/>
        </p:nvSpPr>
        <p:spPr>
          <a:xfrm>
            <a:off x="4414332" y="2360578"/>
            <a:ext cx="4207220" cy="862430"/>
          </a:xfrm>
          <a:prstGeom prst="wedgeEllipseCallout">
            <a:avLst>
              <a:gd name="adj1" fmla="val -52910"/>
              <a:gd name="adj2" fmla="val 8014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Only 49% -have enough water  year round</a:t>
            </a:r>
          </a:p>
        </p:txBody>
      </p:sp>
      <p:sp>
        <p:nvSpPr>
          <p:cNvPr id="4" name="Footer Placeholder 3">
            <a:extLst>
              <a:ext uri="{FF2B5EF4-FFF2-40B4-BE49-F238E27FC236}">
                <a16:creationId xmlns:a16="http://schemas.microsoft.com/office/drawing/2014/main" id="{E8F0DFAB-D32D-4D5C-A128-FFBA7AE49105}"/>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7" name="Slide Number Placeholder 6">
            <a:extLst>
              <a:ext uri="{FF2B5EF4-FFF2-40B4-BE49-F238E27FC236}">
                <a16:creationId xmlns:a16="http://schemas.microsoft.com/office/drawing/2014/main" id="{E9266088-475A-4320-B1A6-130CBE0A7C06}"/>
              </a:ext>
            </a:extLst>
          </p:cNvPr>
          <p:cNvSpPr>
            <a:spLocks noGrp="1"/>
          </p:cNvSpPr>
          <p:nvPr>
            <p:ph type="sldNum" sz="quarter" idx="12"/>
          </p:nvPr>
        </p:nvSpPr>
        <p:spPr/>
        <p:txBody>
          <a:bodyPr/>
          <a:lstStyle/>
          <a:p>
            <a:fld id="{19D45C30-91B6-4D37-B3EC-98C0C4E45E7F}" type="slidenum">
              <a:rPr lang="en-US" smtClean="0"/>
              <a:t>4</a:t>
            </a:fld>
            <a:endParaRPr lang="en-US" dirty="0"/>
          </a:p>
        </p:txBody>
      </p:sp>
      <p:sp>
        <p:nvSpPr>
          <p:cNvPr id="10" name="Date Placeholder 9">
            <a:extLst>
              <a:ext uri="{FF2B5EF4-FFF2-40B4-BE49-F238E27FC236}">
                <a16:creationId xmlns:a16="http://schemas.microsoft.com/office/drawing/2014/main" id="{65DE71C7-15EA-492E-8232-A34D42393FFD}"/>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9662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402784" y="6224253"/>
            <a:ext cx="7909095" cy="522095"/>
          </a:xfrm>
        </p:spPr>
        <p:txBody>
          <a:bodyPr>
            <a:noAutofit/>
          </a:bodyPr>
          <a:lstStyle/>
          <a:p>
            <a:pPr marL="0" indent="0">
              <a:buNone/>
            </a:pPr>
            <a:r>
              <a:rPr lang="en-AU" sz="1000" b="1" dirty="0"/>
              <a:t>Source: </a:t>
            </a:r>
            <a:r>
              <a:rPr lang="en-US" sz="1000" b="1" dirty="0" err="1"/>
              <a:t>Por</a:t>
            </a:r>
            <a:r>
              <a:rPr lang="en-US" sz="1000" b="1" dirty="0"/>
              <a:t>, </a:t>
            </a:r>
            <a:r>
              <a:rPr lang="en-US" sz="1000" b="1" dirty="0" err="1"/>
              <a:t>Ir</a:t>
            </a:r>
            <a:r>
              <a:rPr lang="en-US" sz="1000" b="1" dirty="0"/>
              <a:t> (2017). Public Health Care Facilities Assessment on Water, Sanitation and Hygiene of Five Provinces in Cambodia. Phnom Penh, Cambodia: National Institute of Public Health. </a:t>
            </a:r>
          </a:p>
          <a:p>
            <a:pPr marL="0" indent="0">
              <a:buNone/>
            </a:pPr>
            <a:endParaRPr lang="en-AU" sz="1000" b="1" dirty="0"/>
          </a:p>
        </p:txBody>
      </p:sp>
      <p:graphicFrame>
        <p:nvGraphicFramePr>
          <p:cNvPr id="7" name="Table 6"/>
          <p:cNvGraphicFramePr>
            <a:graphicFrameLocks noGrp="1"/>
          </p:cNvGraphicFramePr>
          <p:nvPr>
            <p:extLst/>
          </p:nvPr>
        </p:nvGraphicFramePr>
        <p:xfrm>
          <a:off x="1334125" y="1274164"/>
          <a:ext cx="8977753" cy="4826833"/>
        </p:xfrm>
        <a:graphic>
          <a:graphicData uri="http://schemas.openxmlformats.org/drawingml/2006/table">
            <a:tbl>
              <a:tblPr firstRow="1" firstCol="1" bandRow="1">
                <a:tableStyleId>{5C22544A-7EE6-4342-B048-85BDC9FD1C3A}</a:tableStyleId>
              </a:tblPr>
              <a:tblGrid>
                <a:gridCol w="5135922">
                  <a:extLst>
                    <a:ext uri="{9D8B030D-6E8A-4147-A177-3AD203B41FA5}">
                      <a16:colId xmlns:a16="http://schemas.microsoft.com/office/drawing/2014/main" val="20000"/>
                    </a:ext>
                  </a:extLst>
                </a:gridCol>
                <a:gridCol w="3841831">
                  <a:extLst>
                    <a:ext uri="{9D8B030D-6E8A-4147-A177-3AD203B41FA5}">
                      <a16:colId xmlns:a16="http://schemas.microsoft.com/office/drawing/2014/main" val="20001"/>
                    </a:ext>
                  </a:extLst>
                </a:gridCol>
              </a:tblGrid>
              <a:tr h="671840">
                <a:tc>
                  <a:txBody>
                    <a:bodyPr/>
                    <a:lstStyle/>
                    <a:p>
                      <a:pPr marL="0" marR="0" algn="ctr">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Indicators</a:t>
                      </a:r>
                      <a:endParaRPr lang="en-US" sz="44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Status</a:t>
                      </a:r>
                      <a:endParaRPr lang="en-US" sz="4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261009">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Access to basic water supply (water available from improved sources on premises)</a:t>
                      </a:r>
                      <a:endParaRPr lang="en-US" sz="2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All health care facilities: 	91%</a:t>
                      </a:r>
                      <a:endParaRPr lang="en-US" sz="2800" dirty="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solidFill>
                            <a:schemeClr val="tx1">
                              <a:lumMod val="65000"/>
                              <a:lumOff val="35000"/>
                            </a:schemeClr>
                          </a:solidFill>
                          <a:effectLst/>
                          <a:latin typeface="Arial" panose="020B0604020202020204" pitchFamily="34" charset="0"/>
                          <a:cs typeface="Arial" panose="020B0604020202020204" pitchFamily="34" charset="0"/>
                        </a:rPr>
                        <a:t>Health </a:t>
                      </a:r>
                      <a:r>
                        <a:rPr lang="en-US" sz="1600" b="1" dirty="0" err="1">
                          <a:solidFill>
                            <a:schemeClr val="tx1">
                              <a:lumMod val="65000"/>
                              <a:lumOff val="35000"/>
                            </a:schemeClr>
                          </a:solidFill>
                          <a:effectLst/>
                          <a:latin typeface="Arial" panose="020B0604020202020204" pitchFamily="34" charset="0"/>
                          <a:cs typeface="Arial" panose="020B0604020202020204" pitchFamily="34" charset="0"/>
                        </a:rPr>
                        <a:t>centres</a:t>
                      </a:r>
                      <a:r>
                        <a:rPr lang="en-US" sz="1600" b="1" dirty="0">
                          <a:solidFill>
                            <a:schemeClr val="tx1">
                              <a:lumMod val="65000"/>
                              <a:lumOff val="35000"/>
                            </a:schemeClr>
                          </a:solidFill>
                          <a:effectLst/>
                          <a:latin typeface="Arial" panose="020B0604020202020204" pitchFamily="34" charset="0"/>
                          <a:cs typeface="Arial" panose="020B0604020202020204" pitchFamily="34" charset="0"/>
                        </a:rPr>
                        <a:t>: 		90%</a:t>
                      </a:r>
                      <a:endParaRPr lang="en-US" sz="2800" b="1" dirty="0">
                        <a:solidFill>
                          <a:schemeClr val="tx1">
                            <a:lumMod val="65000"/>
                            <a:lumOff val="35000"/>
                          </a:schemeClr>
                        </a:solidFill>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solidFill>
                            <a:schemeClr val="tx1">
                              <a:lumMod val="65000"/>
                              <a:lumOff val="35000"/>
                            </a:schemeClr>
                          </a:solidFill>
                          <a:effectLst/>
                          <a:latin typeface="Arial" panose="020B0604020202020204" pitchFamily="34" charset="0"/>
                          <a:cs typeface="Arial" panose="020B0604020202020204" pitchFamily="34" charset="0"/>
                        </a:rPr>
                        <a:t>Referral hospitals: 	93.8%</a:t>
                      </a:r>
                      <a:endParaRPr lang="en-US" sz="2800" b="1"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632975">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Access to limited sanitation (at least three improved and usable toilets, but not meeting or meeting some of the needs of specific groups)</a:t>
                      </a:r>
                    </a:p>
                    <a:p>
                      <a:pPr marL="0" marR="0" lvl="0" indent="0" algn="just" defTabSz="457200" rtl="0" eaLnBrk="1" fontAlgn="auto" latinLnBrk="0" hangingPunct="1">
                        <a:lnSpc>
                          <a:spcPct val="115000"/>
                        </a:lnSpc>
                        <a:spcBef>
                          <a:spcPts val="0"/>
                        </a:spcBef>
                        <a:spcAft>
                          <a:spcPts val="0"/>
                        </a:spcAft>
                        <a:buClrTx/>
                        <a:buSzTx/>
                        <a:buFontTx/>
                        <a:buNone/>
                        <a:tabLst/>
                        <a:defRPr/>
                      </a:pPr>
                      <a:r>
                        <a:rPr lang="en-US" sz="1600" b="1" i="0" u="sng" strike="noStrike" cap="none" spc="0" baseline="0" dirty="0">
                          <a:solidFill>
                            <a:schemeClr val="accent2">
                              <a:lumMod val="75000"/>
                            </a:schemeClr>
                          </a:solidFill>
                          <a:effectLst/>
                          <a:uFillTx/>
                          <a:latin typeface="Arial" panose="020B0604020202020204" pitchFamily="34" charset="0"/>
                          <a:ea typeface="+mn-ea"/>
                          <a:cs typeface="Arial" panose="020B0604020202020204" pitchFamily="34" charset="0"/>
                          <a:sym typeface="Calibri"/>
                        </a:rPr>
                        <a:t>No HCFs surveyed met global JMP requirements due to gender, accessibility and/or poor sanitation </a:t>
                      </a:r>
                    </a:p>
                  </a:txBody>
                  <a:tcPr marL="68580" marR="68580" marT="0" marB="0" anchor="ctr"/>
                </a:tc>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All health care facilities: 	39%</a:t>
                      </a:r>
                      <a:endParaRPr lang="en-US" sz="2800" dirty="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Health </a:t>
                      </a:r>
                      <a:r>
                        <a:rPr lang="en-US" sz="1600" b="1" dirty="0" err="1">
                          <a:effectLst/>
                          <a:latin typeface="Arial" panose="020B0604020202020204" pitchFamily="34" charset="0"/>
                          <a:cs typeface="Arial" panose="020B0604020202020204" pitchFamily="34" charset="0"/>
                        </a:rPr>
                        <a:t>centres</a:t>
                      </a:r>
                      <a:r>
                        <a:rPr lang="en-US" sz="1600" b="1" dirty="0">
                          <a:effectLst/>
                          <a:latin typeface="Arial" panose="020B0604020202020204" pitchFamily="34" charset="0"/>
                          <a:cs typeface="Arial" panose="020B0604020202020204" pitchFamily="34" charset="0"/>
                        </a:rPr>
                        <a:t>: 		36%</a:t>
                      </a:r>
                      <a:endParaRPr lang="en-US" sz="2800" b="1" dirty="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Referral hospitals: 	63%</a:t>
                      </a:r>
                    </a:p>
                    <a:p>
                      <a:pPr marL="0" marR="0" algn="ctr">
                        <a:lnSpc>
                          <a:spcPct val="115000"/>
                        </a:lnSpc>
                        <a:spcBef>
                          <a:spcPts val="0"/>
                        </a:spcBef>
                        <a:spcAft>
                          <a:spcPts val="0"/>
                        </a:spcAft>
                      </a:pPr>
                      <a:r>
                        <a:rPr lang="en-US" sz="2800" b="1" u="sng" dirty="0">
                          <a:solidFill>
                            <a:srgbClr val="000000"/>
                          </a:solidFill>
                          <a:effectLst/>
                          <a:latin typeface="Arial" panose="020B0604020202020204" pitchFamily="34" charset="0"/>
                          <a:ea typeface="Calibri"/>
                          <a:cs typeface="Arial" panose="020B0604020202020204" pitchFamily="34" charset="0"/>
                        </a:rPr>
                        <a:t>0%</a:t>
                      </a:r>
                    </a:p>
                  </a:txBody>
                  <a:tcPr marL="68580" marR="68580" marT="0" marB="0" anchor="ctr"/>
                </a:tc>
                <a:extLst>
                  <a:ext uri="{0D108BD9-81ED-4DB2-BD59-A6C34878D82A}">
                    <a16:rowId xmlns:a16="http://schemas.microsoft.com/office/drawing/2014/main" val="10002"/>
                  </a:ext>
                </a:extLst>
              </a:tr>
              <a:tr h="1261009">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Access to basic hand hygiene (functional hand hygiene stations available at outpatient department, delivery room/area and within five </a:t>
                      </a:r>
                      <a:r>
                        <a:rPr lang="en-US" sz="1600" dirty="0" err="1">
                          <a:effectLst/>
                          <a:latin typeface="Arial" panose="020B0604020202020204" pitchFamily="34" charset="0"/>
                          <a:cs typeface="Arial" panose="020B0604020202020204" pitchFamily="34" charset="0"/>
                        </a:rPr>
                        <a:t>metres</a:t>
                      </a:r>
                      <a:r>
                        <a:rPr lang="en-US" sz="1600" dirty="0">
                          <a:effectLst/>
                          <a:latin typeface="Arial" panose="020B0604020202020204" pitchFamily="34" charset="0"/>
                          <a:cs typeface="Arial" panose="020B0604020202020204" pitchFamily="34" charset="0"/>
                        </a:rPr>
                        <a:t> of toilets)</a:t>
                      </a:r>
                      <a:endParaRPr lang="en-US" sz="2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All health care facilities: 	15% </a:t>
                      </a:r>
                      <a:endParaRPr lang="en-US" sz="2800" dirty="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Health </a:t>
                      </a:r>
                      <a:r>
                        <a:rPr lang="en-US" sz="1600" b="1" dirty="0" err="1">
                          <a:effectLst/>
                          <a:latin typeface="Arial" panose="020B0604020202020204" pitchFamily="34" charset="0"/>
                          <a:cs typeface="Arial" panose="020B0604020202020204" pitchFamily="34" charset="0"/>
                        </a:rPr>
                        <a:t>centres</a:t>
                      </a:r>
                      <a:r>
                        <a:rPr lang="en-US" sz="1600" b="1" dirty="0">
                          <a:effectLst/>
                          <a:latin typeface="Arial" panose="020B0604020202020204" pitchFamily="34" charset="0"/>
                          <a:cs typeface="Arial" panose="020B0604020202020204" pitchFamily="34" charset="0"/>
                        </a:rPr>
                        <a:t>: 		14%</a:t>
                      </a:r>
                      <a:endParaRPr lang="en-US" sz="2800" b="1" dirty="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Referral hospitals: 	19%</a:t>
                      </a:r>
                      <a:endParaRPr lang="en-US" sz="28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9" name="Title 1">
            <a:extLst>
              <a:ext uri="{FF2B5EF4-FFF2-40B4-BE49-F238E27FC236}">
                <a16:creationId xmlns:a16="http://schemas.microsoft.com/office/drawing/2014/main" id="{585BA2B0-6420-1A4E-B8CA-8CB8984CDCF8}"/>
              </a:ext>
            </a:extLst>
          </p:cNvPr>
          <p:cNvSpPr txBox="1">
            <a:spLocks/>
          </p:cNvSpPr>
          <p:nvPr/>
        </p:nvSpPr>
        <p:spPr>
          <a:xfrm>
            <a:off x="1809750" y="128588"/>
            <a:ext cx="8672513"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68580" tIns="34290" rIns="68580" bIns="34290" rtlCol="0" anchor="b">
            <a:normAutofit fontScale="45000" lnSpcReduction="20000"/>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algn="l" defTabSz="914400">
              <a:lnSpc>
                <a:spcPct val="90000"/>
              </a:lnSpc>
              <a:spcBef>
                <a:spcPct val="0"/>
              </a:spcBef>
            </a:pPr>
            <a:r>
              <a:rPr lang="en-US" sz="8000" b="1" dirty="0">
                <a:solidFill>
                  <a:srgbClr val="0070C0"/>
                </a:solidFill>
                <a:ea typeface="+mj-ea"/>
                <a:cs typeface="+mj-cs"/>
              </a:rPr>
              <a:t>The Country’s Context of WASH in HCFs: </a:t>
            </a:r>
          </a:p>
          <a:p>
            <a:pPr algn="l" defTabSz="914400">
              <a:lnSpc>
                <a:spcPct val="90000"/>
              </a:lnSpc>
              <a:spcBef>
                <a:spcPct val="0"/>
              </a:spcBef>
            </a:pPr>
            <a:r>
              <a:rPr lang="en-US" sz="5300" b="1" dirty="0">
                <a:solidFill>
                  <a:srgbClr val="0070C0"/>
                </a:solidFill>
                <a:ea typeface="+mj-ea"/>
                <a:cs typeface="+mj-cs"/>
              </a:rPr>
              <a:t>Access to Basic WASH Services</a:t>
            </a:r>
            <a:br>
              <a:rPr lang="en-US" sz="4000" b="1" dirty="0">
                <a:solidFill>
                  <a:srgbClr val="0070C0"/>
                </a:solidFill>
                <a:ea typeface="+mj-ea"/>
                <a:cs typeface="+mj-cs"/>
              </a:rPr>
            </a:br>
            <a:endParaRPr lang="en-US" sz="4000" b="1" dirty="0">
              <a:solidFill>
                <a:srgbClr val="0070C0"/>
              </a:solidFill>
              <a:ea typeface="+mj-ea"/>
              <a:cs typeface="+mj-cs"/>
            </a:endParaRPr>
          </a:p>
        </p:txBody>
      </p:sp>
      <p:sp>
        <p:nvSpPr>
          <p:cNvPr id="2" name="Footer Placeholder 1">
            <a:extLst>
              <a:ext uri="{FF2B5EF4-FFF2-40B4-BE49-F238E27FC236}">
                <a16:creationId xmlns:a16="http://schemas.microsoft.com/office/drawing/2014/main" id="{347072E6-1AAC-4CF5-B084-DFAC88D961C6}"/>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3" name="Slide Number Placeholder 2">
            <a:extLst>
              <a:ext uri="{FF2B5EF4-FFF2-40B4-BE49-F238E27FC236}">
                <a16:creationId xmlns:a16="http://schemas.microsoft.com/office/drawing/2014/main" id="{3F59858A-D74B-42B6-95A5-19DF5ABB44F8}"/>
              </a:ext>
            </a:extLst>
          </p:cNvPr>
          <p:cNvSpPr>
            <a:spLocks noGrp="1"/>
          </p:cNvSpPr>
          <p:nvPr>
            <p:ph type="sldNum" sz="quarter" idx="12"/>
          </p:nvPr>
        </p:nvSpPr>
        <p:spPr/>
        <p:txBody>
          <a:bodyPr/>
          <a:lstStyle/>
          <a:p>
            <a:fld id="{19D45C30-91B6-4D37-B3EC-98C0C4E45E7F}" type="slidenum">
              <a:rPr lang="en-US" smtClean="0"/>
              <a:t>5</a:t>
            </a:fld>
            <a:endParaRPr lang="en-US" dirty="0"/>
          </a:p>
        </p:txBody>
      </p:sp>
      <p:sp>
        <p:nvSpPr>
          <p:cNvPr id="4" name="Date Placeholder 3">
            <a:extLst>
              <a:ext uri="{FF2B5EF4-FFF2-40B4-BE49-F238E27FC236}">
                <a16:creationId xmlns:a16="http://schemas.microsoft.com/office/drawing/2014/main" id="{2F7F5669-7F8D-4894-8D51-A60B8DA7C7EC}"/>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185571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674791" y="1273925"/>
            <a:ext cx="4743830" cy="5244863"/>
          </a:xfrm>
        </p:spPr>
        <p:txBody>
          <a:bodyPr>
            <a:noAutofit/>
          </a:bodyPr>
          <a:lstStyle/>
          <a:p>
            <a:pPr marL="0" indent="0">
              <a:lnSpc>
                <a:spcPct val="100000"/>
              </a:lnSpc>
              <a:buNone/>
            </a:pPr>
            <a:r>
              <a:rPr lang="en-US" sz="1800" dirty="0">
                <a:latin typeface="Arial" panose="020B0604020202020204" pitchFamily="34" charset="0"/>
                <a:cs typeface="Arial" panose="020B0604020202020204" pitchFamily="34" charset="0"/>
              </a:rPr>
              <a:t>The guidelines cover the following components:  </a:t>
            </a:r>
          </a:p>
          <a:p>
            <a:pPr lvl="1">
              <a:lnSpc>
                <a:spcPct val="100000"/>
              </a:lnSpc>
            </a:pPr>
            <a:r>
              <a:rPr lang="en-US" sz="1600" b="1" dirty="0">
                <a:solidFill>
                  <a:srgbClr val="0070C0"/>
                </a:solidFill>
                <a:latin typeface="Arial" panose="020B0604020202020204" pitchFamily="34" charset="0"/>
                <a:cs typeface="Arial" panose="020B0604020202020204" pitchFamily="34" charset="0"/>
              </a:rPr>
              <a:t>Water supply</a:t>
            </a:r>
          </a:p>
          <a:p>
            <a:pPr lvl="1">
              <a:lnSpc>
                <a:spcPct val="100000"/>
              </a:lnSpc>
            </a:pPr>
            <a:r>
              <a:rPr lang="en-US" sz="1600" b="1" dirty="0">
                <a:solidFill>
                  <a:srgbClr val="0070C0"/>
                </a:solidFill>
                <a:latin typeface="Arial" panose="020B0604020202020204" pitchFamily="34" charset="0"/>
                <a:cs typeface="Arial" panose="020B0604020202020204" pitchFamily="34" charset="0"/>
              </a:rPr>
              <a:t>Sanitation </a:t>
            </a:r>
          </a:p>
          <a:p>
            <a:pPr lvl="1">
              <a:lnSpc>
                <a:spcPct val="100000"/>
              </a:lnSpc>
            </a:pPr>
            <a:r>
              <a:rPr lang="en-US" sz="1600" b="1" dirty="0">
                <a:solidFill>
                  <a:srgbClr val="0070C0"/>
                </a:solidFill>
                <a:latin typeface="Arial" panose="020B0604020202020204" pitchFamily="34" charset="0"/>
                <a:cs typeface="Arial" panose="020B0604020202020204" pitchFamily="34" charset="0"/>
              </a:rPr>
              <a:t>Hygiene </a:t>
            </a:r>
          </a:p>
          <a:p>
            <a:pPr lvl="1">
              <a:lnSpc>
                <a:spcPct val="100000"/>
              </a:lnSpc>
            </a:pPr>
            <a:r>
              <a:rPr lang="en-US" sz="1600" b="1" dirty="0">
                <a:solidFill>
                  <a:srgbClr val="0070C0"/>
                </a:solidFill>
                <a:latin typeface="Arial" panose="020B0604020202020204" pitchFamily="34" charset="0"/>
                <a:cs typeface="Arial" panose="020B0604020202020204" pitchFamily="34" charset="0"/>
              </a:rPr>
              <a:t>Management </a:t>
            </a:r>
          </a:p>
          <a:p>
            <a:pPr lvl="1">
              <a:lnSpc>
                <a:spcPct val="100000"/>
              </a:lnSpc>
            </a:pPr>
            <a:r>
              <a:rPr lang="en-US" sz="1600" b="1" dirty="0">
                <a:solidFill>
                  <a:srgbClr val="0070C0"/>
                </a:solidFill>
                <a:latin typeface="Arial" panose="020B0604020202020204" pitchFamily="34" charset="0"/>
                <a:cs typeface="Arial" panose="020B0604020202020204" pitchFamily="34" charset="0"/>
              </a:rPr>
              <a:t>Monitoring and evaluation</a:t>
            </a:r>
          </a:p>
          <a:p>
            <a:pPr marL="0" indent="0">
              <a:lnSpc>
                <a:spcPct val="100000"/>
              </a:lnSpc>
              <a:buNone/>
            </a:pPr>
            <a:endParaRPr lang="en-US" sz="800" dirty="0">
              <a:latin typeface="Arial" panose="020B0604020202020204" pitchFamily="34" charset="0"/>
              <a:cs typeface="Arial" panose="020B0604020202020204" pitchFamily="34" charset="0"/>
            </a:endParaRPr>
          </a:p>
          <a:p>
            <a:pPr marL="0" indent="0">
              <a:lnSpc>
                <a:spcPct val="100000"/>
              </a:lnSpc>
              <a:buNone/>
            </a:pPr>
            <a:r>
              <a:rPr lang="en-US" sz="1800" dirty="0">
                <a:latin typeface="Arial" panose="020B0604020202020204" pitchFamily="34" charset="0"/>
                <a:cs typeface="Arial" panose="020B0604020202020204" pitchFamily="34" charset="0"/>
              </a:rPr>
              <a:t>The guideline aims to: </a:t>
            </a:r>
          </a:p>
          <a:p>
            <a:pPr lvl="1">
              <a:lnSpc>
                <a:spcPct val="100000"/>
              </a:lnSpc>
              <a:spcBef>
                <a:spcPts val="600"/>
              </a:spcBef>
            </a:pPr>
            <a:r>
              <a:rPr lang="en-US" sz="1600" b="1" dirty="0">
                <a:solidFill>
                  <a:srgbClr val="0070C0"/>
                </a:solidFill>
                <a:latin typeface="Arial" panose="020B0604020202020204" pitchFamily="34" charset="0"/>
                <a:cs typeface="Arial" panose="020B0604020202020204" pitchFamily="34" charset="0"/>
              </a:rPr>
              <a:t>Provide guidance on basic WASH services in health care settings.</a:t>
            </a:r>
          </a:p>
          <a:p>
            <a:pPr lvl="1">
              <a:lnSpc>
                <a:spcPct val="100000"/>
              </a:lnSpc>
              <a:spcBef>
                <a:spcPts val="600"/>
              </a:spcBef>
            </a:pPr>
            <a:r>
              <a:rPr lang="en-US" sz="1600" b="1" dirty="0">
                <a:solidFill>
                  <a:srgbClr val="0070C0"/>
                </a:solidFill>
                <a:latin typeface="Arial" panose="020B0604020202020204" pitchFamily="34" charset="0"/>
                <a:cs typeface="Arial" panose="020B0604020202020204" pitchFamily="34" charset="0"/>
              </a:rPr>
              <a:t>Guide necessary WASH improvements in health care settings, including infrastructure, O&amp;M and </a:t>
            </a:r>
            <a:r>
              <a:rPr lang="en-US" sz="1600" b="1" dirty="0" err="1">
                <a:solidFill>
                  <a:srgbClr val="0070C0"/>
                </a:solidFill>
                <a:latin typeface="Arial" panose="020B0604020202020204" pitchFamily="34" charset="0"/>
                <a:cs typeface="Arial" panose="020B0604020202020204" pitchFamily="34" charset="0"/>
              </a:rPr>
              <a:t>behaviour</a:t>
            </a:r>
            <a:r>
              <a:rPr lang="en-US" sz="1600" b="1" dirty="0">
                <a:solidFill>
                  <a:srgbClr val="0070C0"/>
                </a:solidFill>
                <a:latin typeface="Arial" panose="020B0604020202020204" pitchFamily="34" charset="0"/>
                <a:cs typeface="Arial" panose="020B0604020202020204" pitchFamily="34" charset="0"/>
              </a:rPr>
              <a:t> practices</a:t>
            </a:r>
          </a:p>
          <a:p>
            <a:pPr lvl="1">
              <a:lnSpc>
                <a:spcPct val="100000"/>
              </a:lnSpc>
              <a:spcBef>
                <a:spcPts val="600"/>
              </a:spcBef>
            </a:pPr>
            <a:r>
              <a:rPr lang="en-US" sz="1600" b="1" dirty="0">
                <a:solidFill>
                  <a:srgbClr val="0070C0"/>
                </a:solidFill>
                <a:latin typeface="Arial" panose="020B0604020202020204" pitchFamily="34" charset="0"/>
                <a:cs typeface="Arial" panose="020B0604020202020204" pitchFamily="34" charset="0"/>
              </a:rPr>
              <a:t>Provide minimum requirements for accreditation and regulation of health care services</a:t>
            </a:r>
            <a:r>
              <a:rPr lang="en-US" sz="1400" b="1"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6575F4B1-8782-F24B-B3BF-7BF0D1F7A4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361" y="1207614"/>
            <a:ext cx="3754586" cy="5311174"/>
          </a:xfrm>
          <a:prstGeom prst="rect">
            <a:avLst/>
          </a:prstGeom>
        </p:spPr>
      </p:pic>
      <p:sp>
        <p:nvSpPr>
          <p:cNvPr id="2" name="Title 1">
            <a:extLst>
              <a:ext uri="{FF2B5EF4-FFF2-40B4-BE49-F238E27FC236}">
                <a16:creationId xmlns:a16="http://schemas.microsoft.com/office/drawing/2014/main" id="{7448BE3B-1682-4D73-A2CC-C7F1315DA5ED}"/>
              </a:ext>
            </a:extLst>
          </p:cNvPr>
          <p:cNvSpPr>
            <a:spLocks noGrp="1"/>
          </p:cNvSpPr>
          <p:nvPr>
            <p:ph type="title"/>
          </p:nvPr>
        </p:nvSpPr>
        <p:spPr>
          <a:xfrm>
            <a:off x="1741361" y="204538"/>
            <a:ext cx="8677260" cy="800183"/>
          </a:xfrm>
        </p:spPr>
        <p:txBody>
          <a:bodyPr>
            <a:noAutofit/>
          </a:bodyPr>
          <a:lstStyle/>
          <a:p>
            <a:r>
              <a:rPr lang="en-US" sz="3200" b="1" dirty="0">
                <a:solidFill>
                  <a:srgbClr val="00B0F0"/>
                </a:solidFill>
                <a:latin typeface="Arial" panose="020B0604020202020204" pitchFamily="34" charset="0"/>
                <a:cs typeface="Arial" panose="020B0604020202020204" pitchFamily="34" charset="0"/>
              </a:rPr>
              <a:t>National Guidelines for WASH in Health Care Facilities  </a:t>
            </a:r>
          </a:p>
        </p:txBody>
      </p:sp>
      <p:pic>
        <p:nvPicPr>
          <p:cNvPr id="3" name="Picture 2">
            <a:extLst>
              <a:ext uri="{FF2B5EF4-FFF2-40B4-BE49-F238E27FC236}">
                <a16:creationId xmlns:a16="http://schemas.microsoft.com/office/drawing/2014/main" id="{A7803FB6-748C-994A-9FDF-224CD085336D}"/>
              </a:ext>
            </a:extLst>
          </p:cNvPr>
          <p:cNvPicPr>
            <a:picLocks noChangeAspect="1"/>
          </p:cNvPicPr>
          <p:nvPr/>
        </p:nvPicPr>
        <p:blipFill>
          <a:blip r:embed="rId3">
            <a:alphaModFix/>
          </a:blip>
          <a:stretch>
            <a:fillRect/>
          </a:stretch>
        </p:blipFill>
        <p:spPr>
          <a:xfrm>
            <a:off x="1741361" y="1207614"/>
            <a:ext cx="6631674" cy="49812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Footer Placeholder 3">
            <a:extLst>
              <a:ext uri="{FF2B5EF4-FFF2-40B4-BE49-F238E27FC236}">
                <a16:creationId xmlns:a16="http://schemas.microsoft.com/office/drawing/2014/main" id="{95F0F338-FC75-4EA9-92AC-3C212C55EF88}"/>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6" name="Slide Number Placeholder 5">
            <a:extLst>
              <a:ext uri="{FF2B5EF4-FFF2-40B4-BE49-F238E27FC236}">
                <a16:creationId xmlns:a16="http://schemas.microsoft.com/office/drawing/2014/main" id="{322D8FC4-8395-450F-B989-084F68B18039}"/>
              </a:ext>
            </a:extLst>
          </p:cNvPr>
          <p:cNvSpPr>
            <a:spLocks noGrp="1"/>
          </p:cNvSpPr>
          <p:nvPr>
            <p:ph type="sldNum" sz="quarter" idx="12"/>
          </p:nvPr>
        </p:nvSpPr>
        <p:spPr/>
        <p:txBody>
          <a:bodyPr/>
          <a:lstStyle/>
          <a:p>
            <a:fld id="{19D45C30-91B6-4D37-B3EC-98C0C4E45E7F}" type="slidenum">
              <a:rPr lang="en-US" smtClean="0"/>
              <a:t>6</a:t>
            </a:fld>
            <a:endParaRPr lang="en-US" dirty="0"/>
          </a:p>
        </p:txBody>
      </p:sp>
      <p:sp>
        <p:nvSpPr>
          <p:cNvPr id="7" name="Date Placeholder 6">
            <a:extLst>
              <a:ext uri="{FF2B5EF4-FFF2-40B4-BE49-F238E27FC236}">
                <a16:creationId xmlns:a16="http://schemas.microsoft.com/office/drawing/2014/main" id="{274685C3-BCBD-4389-A545-FFF037D39DA5}"/>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37611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73EC5E-5889-F34E-A382-885A7A9F34E9}"/>
              </a:ext>
            </a:extLst>
          </p:cNvPr>
          <p:cNvSpPr txBox="1"/>
          <p:nvPr/>
        </p:nvSpPr>
        <p:spPr>
          <a:xfrm>
            <a:off x="1724026" y="200025"/>
            <a:ext cx="8415338" cy="707884"/>
          </a:xfrm>
          <a:prstGeom prst="rect">
            <a:avLst/>
          </a:prstGeom>
          <a:ln w="12700">
            <a:miter lim="400000"/>
          </a:ln>
        </p:spPr>
        <p:txBody>
          <a:bodyPr lIns="45719" rIns="45719" anchor="ctr">
            <a:noAutofit/>
          </a:bodyPr>
          <a:lstStyle>
            <a:lvl1pPr algn="ctr">
              <a:defRPr sz="4000" b="1" kern="1200">
                <a:solidFill>
                  <a:srgbClr val="0070C0"/>
                </a:solidFill>
                <a:ea typeface="+mj-ea"/>
                <a:cs typeface="+mj-cs"/>
              </a:defRPr>
            </a:lvl1pPr>
            <a:lvl2pPr indent="0" algn="ctr">
              <a:defRPr sz="4400"/>
            </a:lvl2pPr>
            <a:lvl3pPr indent="0" algn="ctr">
              <a:defRPr sz="4400"/>
            </a:lvl3pPr>
            <a:lvl4pPr indent="0" algn="ctr">
              <a:defRPr sz="4400"/>
            </a:lvl4pPr>
            <a:lvl5pPr indent="0" algn="ctr">
              <a:defRPr sz="4400"/>
            </a:lvl5pPr>
            <a:lvl6pPr indent="0" algn="ctr">
              <a:defRPr sz="4400"/>
            </a:lvl6pPr>
            <a:lvl7pPr indent="0" algn="ctr">
              <a:defRPr sz="4400"/>
            </a:lvl7pPr>
            <a:lvl8pPr indent="0" algn="ctr">
              <a:defRPr sz="4400"/>
            </a:lvl8pPr>
            <a:lvl9pPr indent="0" algn="ctr">
              <a:defRPr sz="4400"/>
            </a:lvl9pPr>
          </a:lstStyle>
          <a:p>
            <a:r>
              <a:rPr lang="en-US" dirty="0"/>
              <a:t>Accessibility Gap in HCFs</a:t>
            </a:r>
          </a:p>
        </p:txBody>
      </p:sp>
      <p:pic>
        <p:nvPicPr>
          <p:cNvPr id="3" name="Picture 2">
            <a:extLst>
              <a:ext uri="{FF2B5EF4-FFF2-40B4-BE49-F238E27FC236}">
                <a16:creationId xmlns:a16="http://schemas.microsoft.com/office/drawing/2014/main" id="{52E9972E-9F3D-BF47-B8B7-1179C88368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31695" y="1540437"/>
            <a:ext cx="5948907" cy="4062334"/>
          </a:xfrm>
          <a:prstGeom prst="rect">
            <a:avLst/>
          </a:prstGeom>
        </p:spPr>
      </p:pic>
      <p:sp>
        <p:nvSpPr>
          <p:cNvPr id="6" name="Content Placeholder 2">
            <a:extLst>
              <a:ext uri="{FF2B5EF4-FFF2-40B4-BE49-F238E27FC236}">
                <a16:creationId xmlns:a16="http://schemas.microsoft.com/office/drawing/2014/main" id="{E7C50F1A-CAD4-1C4E-A2C8-385D5F9DFF5B}"/>
              </a:ext>
            </a:extLst>
          </p:cNvPr>
          <p:cNvSpPr txBox="1">
            <a:spLocks/>
          </p:cNvSpPr>
          <p:nvPr/>
        </p:nvSpPr>
        <p:spPr>
          <a:xfrm>
            <a:off x="344112" y="1229193"/>
            <a:ext cx="5587583" cy="543651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mbria" panose="02040503050406030204" pitchFamily="18" charset="0"/>
                <a:ea typeface="Cambria" panose="02040503050406030204" pitchFamily="18"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US" dirty="0">
                <a:solidFill>
                  <a:schemeClr val="tx1"/>
                </a:solidFill>
                <a:latin typeface="Arial" panose="020B0604020202020204" pitchFamily="34" charset="0"/>
                <a:cs typeface="Arial" panose="020B0604020202020204" pitchFamily="34" charset="0"/>
              </a:rPr>
              <a:t>Accessing WASH can be challenging for older people, pregnant women and people with disability, due to:</a:t>
            </a:r>
          </a:p>
          <a:p>
            <a:pPr marL="342900" indent="-342900">
              <a:lnSpc>
                <a:spcPct val="11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squat toilets with no hand rails </a:t>
            </a:r>
          </a:p>
          <a:p>
            <a:pPr marL="342900" indent="-342900">
              <a:lnSpc>
                <a:spcPct val="11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insufficient space in toilets to move around</a:t>
            </a:r>
          </a:p>
          <a:p>
            <a:pPr marL="342900" indent="-342900">
              <a:lnSpc>
                <a:spcPct val="11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pathways to toilets and water facilities being difficult to use, particularly for people with limited mobility such as wheelchair users</a:t>
            </a:r>
          </a:p>
          <a:p>
            <a:pPr>
              <a:lnSpc>
                <a:spcPct val="110000"/>
              </a:lnSpc>
            </a:pPr>
            <a:endParaRPr lang="en-US" dirty="0">
              <a:solidFill>
                <a:schemeClr val="tx1"/>
              </a:solidFill>
              <a:latin typeface="Arial" panose="020B0604020202020204" pitchFamily="34" charset="0"/>
              <a:cs typeface="Arial" panose="020B0604020202020204" pitchFamily="34" charset="0"/>
            </a:endParaRPr>
          </a:p>
          <a:p>
            <a:pPr>
              <a:lnSpc>
                <a:spcPct val="110000"/>
              </a:lnSpc>
            </a:pPr>
            <a:r>
              <a:rPr lang="en-US" b="1" dirty="0">
                <a:solidFill>
                  <a:schemeClr val="tx1"/>
                </a:solidFill>
                <a:latin typeface="Arial" panose="020B0604020202020204" pitchFamily="34" charset="0"/>
                <a:cs typeface="Arial" panose="020B0604020202020204" pitchFamily="34" charset="0"/>
              </a:rPr>
              <a:t>These challenges are compounded at HCFs. </a:t>
            </a:r>
            <a:r>
              <a:rPr lang="en-US" dirty="0">
                <a:solidFill>
                  <a:schemeClr val="tx1"/>
                </a:solidFill>
                <a:latin typeface="Arial" panose="020B0604020202020204" pitchFamily="34" charset="0"/>
                <a:cs typeface="Arial" panose="020B0604020202020204" pitchFamily="34" charset="0"/>
              </a:rPr>
              <a:t>Illness, pregnancy and </a:t>
            </a:r>
            <a:r>
              <a:rPr lang="en-US" dirty="0" err="1">
                <a:solidFill>
                  <a:schemeClr val="tx1"/>
                </a:solidFill>
                <a:latin typeface="Arial" panose="020B0604020202020204" pitchFamily="34" charset="0"/>
                <a:cs typeface="Arial" panose="020B0604020202020204" pitchFamily="34" charset="0"/>
              </a:rPr>
              <a:t>labour</a:t>
            </a:r>
            <a:r>
              <a:rPr lang="en-US" dirty="0">
                <a:solidFill>
                  <a:schemeClr val="tx1"/>
                </a:solidFill>
                <a:latin typeface="Arial" panose="020B0604020202020204" pitchFamily="34" charset="0"/>
                <a:cs typeface="Arial" panose="020B0604020202020204" pitchFamily="34" charset="0"/>
              </a:rPr>
              <a:t>, surgery and other medical procedures can severely affect patients’ mobility, thus additional supports are required for them to access WASH facilities safely and with dignity. </a:t>
            </a:r>
          </a:p>
        </p:txBody>
      </p:sp>
      <p:sp>
        <p:nvSpPr>
          <p:cNvPr id="7" name="TextBox 11">
            <a:extLst>
              <a:ext uri="{FF2B5EF4-FFF2-40B4-BE49-F238E27FC236}">
                <a16:creationId xmlns:a16="http://schemas.microsoft.com/office/drawing/2014/main" id="{F8BAD08E-6DB1-3640-BBED-451B99833F25}"/>
              </a:ext>
            </a:extLst>
          </p:cNvPr>
          <p:cNvSpPr txBox="1"/>
          <p:nvPr/>
        </p:nvSpPr>
        <p:spPr>
          <a:xfrm>
            <a:off x="5931695" y="5325772"/>
            <a:ext cx="260188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FFFF"/>
                </a:solidFill>
              </a:defRPr>
            </a:lvl1pPr>
          </a:lstStyle>
          <a:p>
            <a:r>
              <a:rPr dirty="0">
                <a:solidFill>
                  <a:schemeClr val="tx1"/>
                </a:solidFill>
              </a:rPr>
              <a:t>WaterAid</a:t>
            </a:r>
            <a:r>
              <a:rPr lang="en-AU" dirty="0">
                <a:solidFill>
                  <a:schemeClr val="tx1"/>
                </a:solidFill>
              </a:rPr>
              <a:t>/</a:t>
            </a:r>
            <a:r>
              <a:rPr lang="en-US" dirty="0">
                <a:solidFill>
                  <a:schemeClr val="tx1"/>
                </a:solidFill>
              </a:rPr>
              <a:t> Tom Greenwood</a:t>
            </a:r>
            <a:endParaRPr dirty="0">
              <a:solidFill>
                <a:schemeClr val="tx1"/>
              </a:solidFill>
            </a:endParaRPr>
          </a:p>
        </p:txBody>
      </p:sp>
      <p:sp>
        <p:nvSpPr>
          <p:cNvPr id="2" name="Footer Placeholder 1">
            <a:extLst>
              <a:ext uri="{FF2B5EF4-FFF2-40B4-BE49-F238E27FC236}">
                <a16:creationId xmlns:a16="http://schemas.microsoft.com/office/drawing/2014/main" id="{883841A4-497D-4058-BECD-B7CA37F0ED14}"/>
              </a:ext>
            </a:extLst>
          </p:cNvPr>
          <p:cNvSpPr>
            <a:spLocks noGrp="1"/>
          </p:cNvSpPr>
          <p:nvPr>
            <p:ph type="ftr" sz="quarter" idx="11"/>
          </p:nvPr>
        </p:nvSpPr>
        <p:spPr>
          <a:xfrm>
            <a:off x="2165405" y="6538912"/>
            <a:ext cx="7861190" cy="365125"/>
          </a:xfrm>
        </p:spPr>
        <p:txBody>
          <a:bodyPr/>
          <a:lstStyle/>
          <a:p>
            <a:r>
              <a:rPr lang="en-US"/>
              <a:t>User-Friendly Water, Sanitation and Hygiene in Health Care Facilities - Dr. Lim Khankryka</a:t>
            </a:r>
            <a:endParaRPr lang="en-US" dirty="0"/>
          </a:p>
        </p:txBody>
      </p:sp>
      <p:sp>
        <p:nvSpPr>
          <p:cNvPr id="4" name="Slide Number Placeholder 3">
            <a:extLst>
              <a:ext uri="{FF2B5EF4-FFF2-40B4-BE49-F238E27FC236}">
                <a16:creationId xmlns:a16="http://schemas.microsoft.com/office/drawing/2014/main" id="{E547C684-FCC9-4C17-BB0E-823530DAFF9D}"/>
              </a:ext>
            </a:extLst>
          </p:cNvPr>
          <p:cNvSpPr>
            <a:spLocks noGrp="1"/>
          </p:cNvSpPr>
          <p:nvPr>
            <p:ph type="sldNum" sz="quarter" idx="12"/>
          </p:nvPr>
        </p:nvSpPr>
        <p:spPr>
          <a:xfrm>
            <a:off x="10303692" y="6538912"/>
            <a:ext cx="1025056" cy="365125"/>
          </a:xfrm>
        </p:spPr>
        <p:txBody>
          <a:bodyPr/>
          <a:lstStyle/>
          <a:p>
            <a:fld id="{19D45C30-91B6-4D37-B3EC-98C0C4E45E7F}" type="slidenum">
              <a:rPr lang="en-US" smtClean="0"/>
              <a:t>7</a:t>
            </a:fld>
            <a:endParaRPr lang="en-US" dirty="0"/>
          </a:p>
        </p:txBody>
      </p:sp>
      <p:sp>
        <p:nvSpPr>
          <p:cNvPr id="8" name="Date Placeholder 7">
            <a:extLst>
              <a:ext uri="{FF2B5EF4-FFF2-40B4-BE49-F238E27FC236}">
                <a16:creationId xmlns:a16="http://schemas.microsoft.com/office/drawing/2014/main" id="{8C4D9B85-7D18-4C39-8DF3-0DD452E8D98A}"/>
              </a:ext>
            </a:extLst>
          </p:cNvPr>
          <p:cNvSpPr>
            <a:spLocks noGrp="1"/>
          </p:cNvSpPr>
          <p:nvPr>
            <p:ph type="dt" sz="half" idx="10"/>
          </p:nvPr>
        </p:nvSpPr>
        <p:spPr>
          <a:xfrm>
            <a:off x="838200" y="6356350"/>
            <a:ext cx="1197334" cy="365125"/>
          </a:xfrm>
        </p:spPr>
        <p:txBody>
          <a:bodyPr/>
          <a:lstStyle/>
          <a:p>
            <a:r>
              <a:rPr lang="en-US"/>
              <a:t>12/11/2019</a:t>
            </a:r>
          </a:p>
        </p:txBody>
      </p:sp>
    </p:spTree>
    <p:extLst>
      <p:ext uri="{BB962C8B-B14F-4D97-AF65-F5344CB8AC3E}">
        <p14:creationId xmlns:p14="http://schemas.microsoft.com/office/powerpoint/2010/main" val="236431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D455-70DF-0144-BAF9-357EB24BBD5C}"/>
              </a:ext>
            </a:extLst>
          </p:cNvPr>
          <p:cNvSpPr>
            <a:spLocks noGrp="1"/>
          </p:cNvSpPr>
          <p:nvPr>
            <p:ph type="title"/>
          </p:nvPr>
        </p:nvSpPr>
        <p:spPr>
          <a:ln w="12700">
            <a:miter lim="400000"/>
          </a:ln>
        </p:spPr>
        <p:txBody>
          <a:bodyPr lIns="45719" rIns="45719" anchor="ctr">
            <a:noAutofit/>
          </a:bodyPr>
          <a:lstStyle/>
          <a:p>
            <a:pPr algn="ctr"/>
            <a:r>
              <a:rPr lang="en-US" sz="3600" b="1" dirty="0">
                <a:solidFill>
                  <a:srgbClr val="0070C0"/>
                </a:solidFill>
                <a:latin typeface="Arial" panose="020B0604020202020204" pitchFamily="34" charset="0"/>
                <a:cs typeface="Arial" panose="020B0604020202020204" pitchFamily="34" charset="0"/>
              </a:rPr>
              <a:t>Methodology to develop the user-friendly tool</a:t>
            </a:r>
          </a:p>
        </p:txBody>
      </p:sp>
      <p:sp>
        <p:nvSpPr>
          <p:cNvPr id="6" name="Content Placeholder 2">
            <a:extLst>
              <a:ext uri="{FF2B5EF4-FFF2-40B4-BE49-F238E27FC236}">
                <a16:creationId xmlns:a16="http://schemas.microsoft.com/office/drawing/2014/main" id="{6CD92241-A527-0242-8367-80C8C6A5945F}"/>
              </a:ext>
            </a:extLst>
          </p:cNvPr>
          <p:cNvSpPr>
            <a:spLocks noGrp="1"/>
          </p:cNvSpPr>
          <p:nvPr>
            <p:ph idx="1"/>
          </p:nvPr>
        </p:nvSpPr>
        <p:spPr/>
        <p:txBody>
          <a:bodyPr>
            <a:normAutofit fontScale="77500" lnSpcReduction="20000"/>
          </a:bodyPr>
          <a:lstStyle/>
          <a:p>
            <a:pPr lvl="0">
              <a:lnSpc>
                <a:spcPct val="120000"/>
              </a:lnSpc>
            </a:pPr>
            <a:r>
              <a:rPr lang="en-AU" b="1" dirty="0">
                <a:latin typeface="Arial" panose="020B0604020202020204" pitchFamily="34" charset="0"/>
                <a:cs typeface="Arial" panose="020B0604020202020204" pitchFamily="34" charset="0"/>
              </a:rPr>
              <a:t>Conducted a desk review &amp; key informant interviews: </a:t>
            </a:r>
            <a:r>
              <a:rPr lang="en-AU" dirty="0">
                <a:latin typeface="Arial" panose="020B0604020202020204" pitchFamily="34" charset="0"/>
                <a:cs typeface="Arial" panose="020B0604020202020204" pitchFamily="34" charset="0"/>
              </a:rPr>
              <a:t>exploring accessible WASH in HCF in existing global guidelines and with Cambodian actors</a:t>
            </a:r>
            <a:endParaRPr lang="en-US" dirty="0">
              <a:latin typeface="Arial" panose="020B0604020202020204" pitchFamily="34" charset="0"/>
              <a:cs typeface="Arial" panose="020B0604020202020204" pitchFamily="34" charset="0"/>
            </a:endParaRPr>
          </a:p>
          <a:p>
            <a:pPr lvl="0">
              <a:lnSpc>
                <a:spcPct val="120000"/>
              </a:lnSpc>
            </a:pPr>
            <a:r>
              <a:rPr lang="en-AU" b="1" dirty="0">
                <a:latin typeface="Arial" panose="020B0604020202020204" pitchFamily="34" charset="0"/>
                <a:cs typeface="Arial" panose="020B0604020202020204" pitchFamily="34" charset="0"/>
              </a:rPr>
              <a:t>Developed an accessibility and safety audit tool: </a:t>
            </a:r>
            <a:r>
              <a:rPr lang="en-AU" dirty="0">
                <a:latin typeface="Arial" panose="020B0604020202020204" pitchFamily="34" charset="0"/>
                <a:cs typeface="Arial" panose="020B0604020202020204" pitchFamily="34" charset="0"/>
              </a:rPr>
              <a:t>assessing WASH in primary HCFs</a:t>
            </a:r>
            <a:endParaRPr lang="en-US" dirty="0">
              <a:latin typeface="Arial" panose="020B0604020202020204" pitchFamily="34" charset="0"/>
              <a:cs typeface="Arial" panose="020B0604020202020204" pitchFamily="34" charset="0"/>
            </a:endParaRPr>
          </a:p>
          <a:p>
            <a:pPr lvl="0">
              <a:lnSpc>
                <a:spcPct val="120000"/>
              </a:lnSpc>
            </a:pPr>
            <a:r>
              <a:rPr lang="en-AU" b="1" dirty="0">
                <a:latin typeface="Arial" panose="020B0604020202020204" pitchFamily="34" charset="0"/>
                <a:cs typeface="Arial" panose="020B0604020202020204" pitchFamily="34" charset="0"/>
              </a:rPr>
              <a:t>Led action learning activities: </a:t>
            </a:r>
            <a:r>
              <a:rPr lang="en-AU" dirty="0">
                <a:latin typeface="Arial" panose="020B0604020202020204" pitchFamily="34" charset="0"/>
                <a:cs typeface="Arial" panose="020B0604020202020204" pitchFamily="34" charset="0"/>
              </a:rPr>
              <a:t>collaborating with diverse actors to develop tools for Cambodian context</a:t>
            </a:r>
          </a:p>
          <a:p>
            <a:pPr lvl="0">
              <a:lnSpc>
                <a:spcPct val="120000"/>
              </a:lnSpc>
            </a:pPr>
            <a:r>
              <a:rPr lang="en-AU" b="1" dirty="0">
                <a:latin typeface="Arial" panose="020B0604020202020204" pitchFamily="34" charset="0"/>
                <a:cs typeface="Arial" panose="020B0604020202020204" pitchFamily="34" charset="0"/>
              </a:rPr>
              <a:t>Produced practical tools </a:t>
            </a:r>
            <a:r>
              <a:rPr lang="en-AU" dirty="0">
                <a:latin typeface="Arial" panose="020B0604020202020204" pitchFamily="34" charset="0"/>
                <a:cs typeface="Arial" panose="020B0604020202020204" pitchFamily="34" charset="0"/>
              </a:rPr>
              <a:t>for WASH, health and disability-inclusion actors to use as guidance for improving the accessibility of WASH in HCF </a:t>
            </a:r>
            <a:endParaRPr lang="en-US" dirty="0">
              <a:latin typeface="Arial" panose="020B0604020202020204" pitchFamily="34" charset="0"/>
              <a:cs typeface="Arial" panose="020B0604020202020204" pitchFamily="34" charset="0"/>
            </a:endParaRPr>
          </a:p>
          <a:p>
            <a:pPr lvl="0">
              <a:lnSpc>
                <a:spcPct val="120000"/>
              </a:lnSpc>
            </a:pPr>
            <a:r>
              <a:rPr lang="en-AU" b="1" dirty="0">
                <a:latin typeface="Arial" panose="020B0604020202020204" pitchFamily="34" charset="0"/>
                <a:cs typeface="Arial" panose="020B0604020202020204" pitchFamily="34" charset="0"/>
              </a:rPr>
              <a:t>Drove joint leadership </a:t>
            </a:r>
            <a:r>
              <a:rPr lang="en-AU" dirty="0">
                <a:latin typeface="Arial" panose="020B0604020202020204" pitchFamily="34" charset="0"/>
                <a:cs typeface="Arial" panose="020B0604020202020204" pitchFamily="34" charset="0"/>
              </a:rPr>
              <a:t>to ensure accessible and inclusive WASH in HCF in Cambodia</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80454FD-E31D-41B5-9B07-19F84CF1BD75}"/>
              </a:ext>
            </a:extLst>
          </p:cNvPr>
          <p:cNvSpPr>
            <a:spLocks noGrp="1"/>
          </p:cNvSpPr>
          <p:nvPr>
            <p:ph type="sldNum" sz="quarter" idx="12"/>
          </p:nvPr>
        </p:nvSpPr>
        <p:spPr/>
        <p:txBody>
          <a:bodyPr/>
          <a:lstStyle/>
          <a:p>
            <a:fld id="{86CB4B4D-7CA3-9044-876B-883B54F8677D}" type="slidenum">
              <a:rPr lang="en-US" smtClean="0"/>
              <a:t>8</a:t>
            </a:fld>
            <a:endParaRPr lang="en-US"/>
          </a:p>
        </p:txBody>
      </p:sp>
      <p:sp>
        <p:nvSpPr>
          <p:cNvPr id="3" name="Footer Placeholder 2">
            <a:extLst>
              <a:ext uri="{FF2B5EF4-FFF2-40B4-BE49-F238E27FC236}">
                <a16:creationId xmlns:a16="http://schemas.microsoft.com/office/drawing/2014/main" id="{ECF291EB-41A7-4F88-AEEB-C722AE57C50C}"/>
              </a:ext>
            </a:extLst>
          </p:cNvPr>
          <p:cNvSpPr>
            <a:spLocks noGrp="1"/>
          </p:cNvSpPr>
          <p:nvPr>
            <p:ph type="ftr" sz="quarter" idx="11"/>
          </p:nvPr>
        </p:nvSpPr>
        <p:spPr/>
        <p:txBody>
          <a:bodyPr/>
          <a:lstStyle/>
          <a:p>
            <a:r>
              <a:rPr lang="en-US"/>
              <a:t>User-Friendly Water, Sanitation and Hygiene in Health Care Facilities - Dr. Lim Khankryka</a:t>
            </a:r>
            <a:endParaRPr lang="en-US" dirty="0"/>
          </a:p>
        </p:txBody>
      </p:sp>
      <p:sp>
        <p:nvSpPr>
          <p:cNvPr id="5" name="Date Placeholder 4">
            <a:extLst>
              <a:ext uri="{FF2B5EF4-FFF2-40B4-BE49-F238E27FC236}">
                <a16:creationId xmlns:a16="http://schemas.microsoft.com/office/drawing/2014/main" id="{18833172-2630-4035-8988-AD66D3487A38}"/>
              </a:ext>
            </a:extLst>
          </p:cNvPr>
          <p:cNvSpPr>
            <a:spLocks noGrp="1"/>
          </p:cNvSpPr>
          <p:nvPr>
            <p:ph type="dt" sz="half" idx="10"/>
          </p:nvPr>
        </p:nvSpPr>
        <p:spPr/>
        <p:txBody>
          <a:bodyPr/>
          <a:lstStyle/>
          <a:p>
            <a:r>
              <a:rPr lang="en-US"/>
              <a:t>12/11/2019</a:t>
            </a:r>
          </a:p>
        </p:txBody>
      </p:sp>
    </p:spTree>
    <p:extLst>
      <p:ext uri="{BB962C8B-B14F-4D97-AF65-F5344CB8AC3E}">
        <p14:creationId xmlns:p14="http://schemas.microsoft.com/office/powerpoint/2010/main" val="12564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B84496-AFD9-8F41-8463-8036AD18184E}"/>
              </a:ext>
            </a:extLst>
          </p:cNvPr>
          <p:cNvSpPr>
            <a:spLocks noGrp="1"/>
          </p:cNvSpPr>
          <p:nvPr>
            <p:ph type="sldNum" sz="quarter" idx="12"/>
          </p:nvPr>
        </p:nvSpPr>
        <p:spPr>
          <a:xfrm>
            <a:off x="10328744" y="6565900"/>
            <a:ext cx="1025056" cy="365125"/>
          </a:xfrm>
        </p:spPr>
        <p:txBody>
          <a:bodyPr/>
          <a:lstStyle/>
          <a:p>
            <a:fld id="{19D45C30-91B6-4D37-B3EC-98C0C4E45E7F}" type="slidenum">
              <a:rPr lang="en-US" smtClean="0"/>
              <a:t>9</a:t>
            </a:fld>
            <a:endParaRPr lang="en-US" dirty="0"/>
          </a:p>
        </p:txBody>
      </p:sp>
      <p:sp>
        <p:nvSpPr>
          <p:cNvPr id="7" name="Title 1">
            <a:extLst>
              <a:ext uri="{FF2B5EF4-FFF2-40B4-BE49-F238E27FC236}">
                <a16:creationId xmlns:a16="http://schemas.microsoft.com/office/drawing/2014/main" id="{035BA3C8-CFB4-4E4B-8F33-BC496263CDD8}"/>
              </a:ext>
            </a:extLst>
          </p:cNvPr>
          <p:cNvSpPr txBox="1">
            <a:spLocks/>
          </p:cNvSpPr>
          <p:nvPr/>
        </p:nvSpPr>
        <p:spPr>
          <a:xfrm>
            <a:off x="943755" y="351233"/>
            <a:ext cx="10304489" cy="739104"/>
          </a:xfrm>
          <a:prstGeom prst="rect">
            <a:avLst/>
          </a:prstGeom>
          <a:ln w="12700">
            <a:miter lim="400000"/>
          </a:ln>
        </p:spPr>
        <p:txBody>
          <a:bodyPr vert="horz" lIns="45719" tIns="45720" rIns="45719" bIns="45720" rtlCol="0" anchor="ctr">
            <a:noAutofit/>
          </a:bodyPr>
          <a:lstStyle>
            <a:lvl1pPr algn="ctr">
              <a:lnSpc>
                <a:spcPct val="90000"/>
              </a:lnSpc>
              <a:spcBef>
                <a:spcPct val="0"/>
              </a:spcBef>
              <a:buNone/>
              <a:defRPr sz="4000" b="1">
                <a:solidFill>
                  <a:srgbClr val="0070C0"/>
                </a:solidFill>
                <a:ea typeface="+mj-ea"/>
                <a:cs typeface="+mj-cs"/>
              </a:defRPr>
            </a:lvl1pPr>
          </a:lstStyle>
          <a:p>
            <a:r>
              <a:rPr lang="en-US" sz="3200" dirty="0">
                <a:latin typeface="Arial" panose="020B0604020202020204" pitchFamily="34" charset="0"/>
                <a:cs typeface="Arial" panose="020B0604020202020204" pitchFamily="34" charset="0"/>
              </a:rPr>
              <a:t>Developing User-Friendly WASH in HCFs Tool</a:t>
            </a:r>
          </a:p>
        </p:txBody>
      </p:sp>
      <p:sp>
        <p:nvSpPr>
          <p:cNvPr id="8" name="Content Placeholder 2">
            <a:extLst>
              <a:ext uri="{FF2B5EF4-FFF2-40B4-BE49-F238E27FC236}">
                <a16:creationId xmlns:a16="http://schemas.microsoft.com/office/drawing/2014/main" id="{8CE876BF-219E-7F47-9176-D0D496E565CC}"/>
              </a:ext>
            </a:extLst>
          </p:cNvPr>
          <p:cNvSpPr txBox="1">
            <a:spLocks/>
          </p:cNvSpPr>
          <p:nvPr/>
        </p:nvSpPr>
        <p:spPr>
          <a:xfrm>
            <a:off x="551703" y="1648918"/>
            <a:ext cx="11330609" cy="4707432"/>
          </a:xfrm>
          <a:prstGeom prst="rect">
            <a:avLst/>
          </a:prstGeom>
        </p:spPr>
        <p:txBody>
          <a:bodyPr vert="horz" lIns="91440" tIns="45720" rIns="91440" bIns="45720" rtlCol="0">
            <a:normAutofit fontScale="92500" lnSpcReduction="20000"/>
          </a:bodyPr>
          <a:lstStyle>
            <a:lvl1pPr marL="228600" lvl="0" indent="-228600">
              <a:lnSpc>
                <a:spcPct val="90000"/>
              </a:lnSpc>
              <a:spcBef>
                <a:spcPts val="600"/>
              </a:spcBef>
              <a:buFont typeface="Arial" panose="020B0604020202020204" pitchFamily="34" charset="0"/>
              <a:buChar char="•"/>
              <a:defRPr sz="2800" b="1">
                <a:latin typeface="Cambria" panose="02040503050406030204" pitchFamily="18" charset="0"/>
                <a:ea typeface="Cambria" panose="02040503050406030204" pitchFamily="18" charset="0"/>
              </a:defRPr>
            </a:lvl1pPr>
            <a:lvl2pPr marL="790575" indent="-333375">
              <a:lnSpc>
                <a:spcPct val="90000"/>
              </a:lnSpc>
              <a:spcBef>
                <a:spcPts val="600"/>
              </a:spcBef>
              <a:buFont typeface="Arial" panose="020B0604020202020204" pitchFamily="34" charset="0"/>
              <a:buChar char="•"/>
              <a:defRPr sz="2800">
                <a:latin typeface="Cambria" panose="02040503050406030204" pitchFamily="18" charset="0"/>
                <a:ea typeface="Cambria" panose="02040503050406030204" pitchFamily="18" charset="0"/>
              </a:defRPr>
            </a:lvl2pPr>
            <a:lvl3pPr marL="1234439" indent="-320039">
              <a:lnSpc>
                <a:spcPct val="90000"/>
              </a:lnSpc>
              <a:spcBef>
                <a:spcPts val="600"/>
              </a:spcBef>
              <a:buFont typeface="Arial" panose="020B0604020202020204" pitchFamily="34" charset="0"/>
              <a:buChar char="•"/>
              <a:defRPr sz="2800">
                <a:latin typeface="Cambria" panose="02040503050406030204" pitchFamily="18" charset="0"/>
                <a:ea typeface="Cambria" panose="02040503050406030204" pitchFamily="18" charset="0"/>
              </a:defRPr>
            </a:lvl3pPr>
            <a:lvl4pPr marL="1727200" indent="-355600">
              <a:lnSpc>
                <a:spcPct val="90000"/>
              </a:lnSpc>
              <a:spcBef>
                <a:spcPts val="600"/>
              </a:spcBef>
              <a:buFont typeface="Arial" panose="020B0604020202020204" pitchFamily="34" charset="0"/>
              <a:buChar char="•"/>
              <a:defRPr sz="2800">
                <a:latin typeface="Cambria" panose="02040503050406030204" pitchFamily="18" charset="0"/>
                <a:ea typeface="Cambria" panose="02040503050406030204" pitchFamily="18" charset="0"/>
              </a:defRPr>
            </a:lvl4pPr>
            <a:lvl5pPr marL="2184400" indent="-355600">
              <a:lnSpc>
                <a:spcPct val="90000"/>
              </a:lnSpc>
              <a:spcBef>
                <a:spcPts val="600"/>
              </a:spcBef>
              <a:buFont typeface="Arial" panose="020B0604020202020204" pitchFamily="34" charset="0"/>
              <a:buChar char="•"/>
              <a:defRPr sz="2800">
                <a:latin typeface="Cambria" panose="02040503050406030204" pitchFamily="18" charset="0"/>
                <a:ea typeface="Cambria" panose="02040503050406030204" pitchFamily="18"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en-US" b="0" dirty="0">
                <a:latin typeface="Arial" panose="020B0604020202020204" pitchFamily="34" charset="0"/>
                <a:cs typeface="Arial" panose="020B0604020202020204" pitchFamily="34" charset="0"/>
              </a:rPr>
              <a:t>Held consultations with ante-natal and post-natal HCF users and people with disabilities </a:t>
            </a:r>
          </a:p>
          <a:p>
            <a:pPr>
              <a:lnSpc>
                <a:spcPct val="150000"/>
              </a:lnSpc>
            </a:pPr>
            <a:r>
              <a:rPr lang="en-US" b="0" dirty="0">
                <a:latin typeface="Arial" panose="020B0604020202020204" pitchFamily="34" charset="0"/>
                <a:cs typeface="Arial" panose="020B0604020202020204" pitchFamily="34" charset="0"/>
              </a:rPr>
              <a:t>Established disability expert review panel (UNICEF, Disability Action Council, Handicap International, </a:t>
            </a:r>
            <a:r>
              <a:rPr lang="en-US" b="0" dirty="0" err="1">
                <a:latin typeface="Arial" panose="020B0604020202020204" pitchFamily="34" charset="0"/>
                <a:cs typeface="Arial" panose="020B0604020202020204" pitchFamily="34" charset="0"/>
              </a:rPr>
              <a:t>MoH</a:t>
            </a:r>
            <a:r>
              <a:rPr lang="en-US" b="0" dirty="0">
                <a:latin typeface="Arial" panose="020B0604020202020204" pitchFamily="34" charset="0"/>
                <a:cs typeface="Arial" panose="020B0604020202020204" pitchFamily="34" charset="0"/>
              </a:rPr>
              <a:t>)</a:t>
            </a:r>
          </a:p>
          <a:p>
            <a:pPr>
              <a:lnSpc>
                <a:spcPct val="150000"/>
              </a:lnSpc>
            </a:pPr>
            <a:r>
              <a:rPr lang="en-US" b="0" dirty="0">
                <a:latin typeface="Arial" panose="020B0604020202020204" pitchFamily="34" charset="0"/>
                <a:cs typeface="Arial" panose="020B0604020202020204" pitchFamily="34" charset="0"/>
              </a:rPr>
              <a:t>Led participatory tool testing with health, disability and WASH actors</a:t>
            </a:r>
          </a:p>
          <a:p>
            <a:pPr>
              <a:lnSpc>
                <a:spcPct val="150000"/>
              </a:lnSpc>
            </a:pPr>
            <a:r>
              <a:rPr lang="en-US" b="0" dirty="0">
                <a:latin typeface="Arial" panose="020B0604020202020204" pitchFamily="34" charset="0"/>
                <a:cs typeface="Arial" panose="020B0604020202020204" pitchFamily="34" charset="0"/>
              </a:rPr>
              <a:t>Collaborated with Handicap International for technical design of accessible WASH in HCF infrastructure</a:t>
            </a:r>
          </a:p>
          <a:p>
            <a:pPr>
              <a:lnSpc>
                <a:spcPct val="150000"/>
              </a:lnSpc>
            </a:pPr>
            <a:r>
              <a:rPr lang="en-US" b="0" dirty="0">
                <a:latin typeface="Arial" panose="020B0604020202020204" pitchFamily="34" charset="0"/>
                <a:cs typeface="Arial" panose="020B0604020202020204" pitchFamily="34" charset="0"/>
              </a:rPr>
              <a:t>Shared tool with key stakeholders</a:t>
            </a:r>
          </a:p>
        </p:txBody>
      </p:sp>
      <p:sp>
        <p:nvSpPr>
          <p:cNvPr id="2" name="Footer Placeholder 1">
            <a:extLst>
              <a:ext uri="{FF2B5EF4-FFF2-40B4-BE49-F238E27FC236}">
                <a16:creationId xmlns:a16="http://schemas.microsoft.com/office/drawing/2014/main" id="{9581FFDC-FED8-4F7F-8B91-CA28095A32D1}"/>
              </a:ext>
            </a:extLst>
          </p:cNvPr>
          <p:cNvSpPr>
            <a:spLocks noGrp="1"/>
          </p:cNvSpPr>
          <p:nvPr>
            <p:ph type="ftr" sz="quarter" idx="11"/>
          </p:nvPr>
        </p:nvSpPr>
        <p:spPr>
          <a:xfrm>
            <a:off x="2165405" y="6565900"/>
            <a:ext cx="7861190" cy="365125"/>
          </a:xfrm>
        </p:spPr>
        <p:txBody>
          <a:bodyPr/>
          <a:lstStyle/>
          <a:p>
            <a:r>
              <a:rPr lang="en-US"/>
              <a:t>User-Friendly Water, Sanitation and Hygiene in Health Care Facilities - Dr. Lim Khankryka</a:t>
            </a:r>
            <a:endParaRPr lang="en-US" dirty="0"/>
          </a:p>
        </p:txBody>
      </p:sp>
      <p:sp>
        <p:nvSpPr>
          <p:cNvPr id="3" name="Date Placeholder 2">
            <a:extLst>
              <a:ext uri="{FF2B5EF4-FFF2-40B4-BE49-F238E27FC236}">
                <a16:creationId xmlns:a16="http://schemas.microsoft.com/office/drawing/2014/main" id="{A67E4938-E16B-4CB8-8BC6-EF7DB3539F82}"/>
              </a:ext>
            </a:extLst>
          </p:cNvPr>
          <p:cNvSpPr>
            <a:spLocks noGrp="1"/>
          </p:cNvSpPr>
          <p:nvPr>
            <p:ph type="dt" sz="half" idx="10"/>
          </p:nvPr>
        </p:nvSpPr>
        <p:spPr>
          <a:xfrm>
            <a:off x="838200" y="6356350"/>
            <a:ext cx="1197334" cy="365125"/>
          </a:xfrm>
        </p:spPr>
        <p:txBody>
          <a:bodyPr/>
          <a:lstStyle/>
          <a:p>
            <a:r>
              <a:rPr lang="en-US"/>
              <a:t>12/11/2019</a:t>
            </a:r>
          </a:p>
        </p:txBody>
      </p:sp>
    </p:spTree>
    <p:extLst>
      <p:ext uri="{BB962C8B-B14F-4D97-AF65-F5344CB8AC3E}">
        <p14:creationId xmlns:p14="http://schemas.microsoft.com/office/powerpoint/2010/main" val="738785334"/>
      </p:ext>
    </p:extLst>
  </p:cSld>
  <p:clrMapOvr>
    <a:masterClrMapping/>
  </p:clrMapOvr>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_V3.potx" id="{3906ADF3-479E-47A0-AA8C-A92B538BFFA9}" vid="{DB2D005E-8516-401C-91AC-763D562ED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Waste_V3</Template>
  <TotalTime>5</TotalTime>
  <Words>1449</Words>
  <Application>Microsoft Office PowerPoint</Application>
  <PresentationFormat>Widescreen</PresentationFormat>
  <Paragraphs>167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Mangal</vt:lpstr>
      <vt:lpstr>Times New Roman</vt:lpstr>
      <vt:lpstr>1_Custom Design</vt:lpstr>
      <vt:lpstr>User-Friendly Water, Sanitation and Hygiene in Health Care Facilities  (WASH in HCFs)</vt:lpstr>
      <vt:lpstr>Cambodia’s Public Health Care Facilities (HCFs)  Current Status of WASH in HCFs in Cambodia  National Guideline for WASH in HCFs  Accessible Gap in HCFs  Development of User-Friendly Tool  Learning   </vt:lpstr>
      <vt:lpstr>Cambodia</vt:lpstr>
      <vt:lpstr>The Country’s Status of WASH in HCFs:  Access to Basic WASH Services </vt:lpstr>
      <vt:lpstr>PowerPoint Presentation</vt:lpstr>
      <vt:lpstr>National Guidelines for WASH in Health Care Facilities  </vt:lpstr>
      <vt:lpstr>PowerPoint Presentation</vt:lpstr>
      <vt:lpstr>Methodology to develop the user-friendly tool</vt:lpstr>
      <vt:lpstr>PowerPoint Presentation</vt:lpstr>
      <vt:lpstr>PowerPoint Presentation</vt:lpstr>
      <vt:lpstr>User-friendly tool elements</vt:lpstr>
      <vt:lpstr>PowerPoint Presentation</vt:lpstr>
      <vt:lpstr>Proposed designs of User-friendly WASH</vt:lpstr>
      <vt:lpstr>Learning </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Nepal, Suvash GIZ NP</dc:creator>
  <cp:lastModifiedBy>Biller, Sara Christina GIZ NP</cp:lastModifiedBy>
  <cp:revision>4</cp:revision>
  <dcterms:created xsi:type="dcterms:W3CDTF">2019-12-09T06:03:23Z</dcterms:created>
  <dcterms:modified xsi:type="dcterms:W3CDTF">2019-12-09T14:11:52Z</dcterms:modified>
</cp:coreProperties>
</file>